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7099300"/>
  <p:notesSz cx="12192000" cy="70993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266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200783"/>
            <a:ext cx="10363200" cy="14908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EC8A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975608"/>
            <a:ext cx="8534400" cy="1774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EC8A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EC8A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90091" y="1992629"/>
            <a:ext cx="4864735" cy="3622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50811" y="1912591"/>
            <a:ext cx="4593590" cy="4330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0730" cy="7096125"/>
          </a:xfrm>
          <a:custGeom>
            <a:avLst/>
            <a:gdLst/>
            <a:ahLst/>
            <a:cxnLst/>
            <a:rect l="l" t="t" r="r" b="b"/>
            <a:pathLst>
              <a:path w="12190730" h="7096125">
                <a:moveTo>
                  <a:pt x="12190476" y="0"/>
                </a:moveTo>
                <a:lnTo>
                  <a:pt x="0" y="0"/>
                </a:lnTo>
                <a:lnTo>
                  <a:pt x="0" y="7095744"/>
                </a:lnTo>
                <a:lnTo>
                  <a:pt x="12190476" y="7095744"/>
                </a:lnTo>
                <a:lnTo>
                  <a:pt x="12190476" y="0"/>
                </a:lnTo>
                <a:close/>
              </a:path>
            </a:pathLst>
          </a:custGeom>
          <a:solidFill>
            <a:srgbClr val="0D2B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" y="201167"/>
            <a:ext cx="1491996" cy="53797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07652" y="91439"/>
            <a:ext cx="2645663" cy="11856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EC8A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0730" cy="7096125"/>
          </a:xfrm>
          <a:custGeom>
            <a:avLst/>
            <a:gdLst/>
            <a:ahLst/>
            <a:cxnLst/>
            <a:rect l="l" t="t" r="r" b="b"/>
            <a:pathLst>
              <a:path w="12190730" h="7096125">
                <a:moveTo>
                  <a:pt x="12190476" y="0"/>
                </a:moveTo>
                <a:lnTo>
                  <a:pt x="0" y="0"/>
                </a:lnTo>
                <a:lnTo>
                  <a:pt x="0" y="7095744"/>
                </a:lnTo>
                <a:lnTo>
                  <a:pt x="12190476" y="7095744"/>
                </a:lnTo>
                <a:lnTo>
                  <a:pt x="12190476" y="0"/>
                </a:lnTo>
                <a:close/>
              </a:path>
            </a:pathLst>
          </a:custGeom>
          <a:solidFill>
            <a:srgbClr val="0D2B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0091" y="1070558"/>
            <a:ext cx="10915650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EC8A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60249" y="1949513"/>
            <a:ext cx="5273675" cy="2877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602349"/>
            <a:ext cx="3901440" cy="354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602349"/>
            <a:ext cx="2804160" cy="354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602349"/>
            <a:ext cx="2804160" cy="354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leademployer.sthk.nhs.uk/payroll-faq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www.nhsemployers.org/articles/pay-and-conditions-circulars-medical-and-dental-staff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ww.nhsemployers.org/publications/doctors-and-dentists-training-terms-and-conditions-england-201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ma.org.uk/media/sy2lwt5f/bma-cogped-guide-to-the-training-week.pdf" TargetMode="External"/><Relationship Id="rId5" Type="http://schemas.openxmlformats.org/officeDocument/2006/relationships/hyperlink" Target="mailto:lead.employer@sthk.nhs.uk" TargetMode="External"/><Relationship Id="rId4" Type="http://schemas.openxmlformats.org/officeDocument/2006/relationships/hyperlink" Target="http://www.nhsemployers.org/articles/work-scheduling-templates-2016-junior-doctors-contract" TargetMode="Externa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nhsemployers.org/publications/doctors-and-dentists-training-terms-and-conditions-england-201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5797" y="2912439"/>
            <a:ext cx="10960735" cy="1702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04695" marR="5080" indent="-1992630">
              <a:lnSpc>
                <a:spcPct val="100000"/>
              </a:lnSpc>
              <a:spcBef>
                <a:spcPts val="95"/>
              </a:spcBef>
            </a:pPr>
            <a:r>
              <a:rPr sz="5500" dirty="0"/>
              <a:t>How</a:t>
            </a:r>
            <a:r>
              <a:rPr sz="5500" spc="-130" dirty="0"/>
              <a:t> </a:t>
            </a:r>
            <a:r>
              <a:rPr sz="5500" dirty="0"/>
              <a:t>to</a:t>
            </a:r>
            <a:r>
              <a:rPr sz="5500" spc="-125" dirty="0"/>
              <a:t> </a:t>
            </a:r>
            <a:r>
              <a:rPr sz="5500" dirty="0"/>
              <a:t>read</a:t>
            </a:r>
            <a:r>
              <a:rPr sz="5500" spc="-125" dirty="0"/>
              <a:t> </a:t>
            </a:r>
            <a:r>
              <a:rPr sz="5500" dirty="0"/>
              <a:t>your</a:t>
            </a:r>
            <a:r>
              <a:rPr sz="5500" spc="-130" dirty="0"/>
              <a:t> </a:t>
            </a:r>
            <a:r>
              <a:rPr sz="5500" dirty="0"/>
              <a:t>Work</a:t>
            </a:r>
            <a:r>
              <a:rPr sz="5500" spc="-135" dirty="0"/>
              <a:t> </a:t>
            </a:r>
            <a:r>
              <a:rPr sz="5500" spc="-10" dirty="0"/>
              <a:t>Schedule </a:t>
            </a:r>
            <a:r>
              <a:rPr sz="5500" dirty="0"/>
              <a:t>and</a:t>
            </a:r>
            <a:r>
              <a:rPr sz="5500" spc="-135" dirty="0"/>
              <a:t> </a:t>
            </a:r>
            <a:r>
              <a:rPr sz="5500" dirty="0"/>
              <a:t>further</a:t>
            </a:r>
            <a:r>
              <a:rPr sz="5500" spc="-145" dirty="0"/>
              <a:t> </a:t>
            </a:r>
            <a:r>
              <a:rPr sz="5500" spc="-10" dirty="0"/>
              <a:t>guidance</a:t>
            </a:r>
            <a:endParaRPr sz="5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BF1308-F1D4-CAD8-3454-ECE050B01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76823"/>
            <a:ext cx="4029075" cy="13620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9177" y="1919658"/>
            <a:ext cx="4975860" cy="394652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42900" indent="-330200">
              <a:lnSpc>
                <a:spcPct val="100000"/>
              </a:lnSpc>
              <a:spcBef>
                <a:spcPts val="730"/>
              </a:spcBef>
              <a:buClr>
                <a:srgbClr val="000000"/>
              </a:buClr>
              <a:buSzPct val="125000"/>
              <a:buFont typeface="Arial"/>
              <a:buChar char="•"/>
              <a:tabLst>
                <a:tab pos="342900" algn="l"/>
              </a:tabLst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Full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basic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40h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week.</a:t>
            </a:r>
            <a:endParaRPr sz="1600">
              <a:latin typeface="Arial"/>
              <a:cs typeface="Arial"/>
            </a:endParaRPr>
          </a:p>
          <a:p>
            <a:pPr marL="342900" marR="264795" indent="-330835" algn="just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ct val="125000"/>
              <a:buFont typeface="Arial"/>
              <a:buChar char="•"/>
              <a:tabLst>
                <a:tab pos="342900" algn="l"/>
              </a:tabLst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hourly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rate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applied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any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above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40h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week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basic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hourly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rate.</a:t>
            </a:r>
            <a:endParaRPr sz="1600">
              <a:latin typeface="Arial"/>
              <a:cs typeface="Arial"/>
            </a:endParaRPr>
          </a:p>
          <a:p>
            <a:pPr marL="342900" indent="-3302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ct val="125000"/>
              <a:buFont typeface="Arial"/>
              <a:buChar char="•"/>
              <a:tabLst>
                <a:tab pos="342900" algn="l"/>
              </a:tabLst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Average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schedule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endParaRPr sz="16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</a:pP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rounded</a:t>
            </a:r>
            <a:r>
              <a:rPr sz="1600" b="1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up</a:t>
            </a:r>
            <a:r>
              <a:rPr sz="1600" b="1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nearest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¼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hour.</a:t>
            </a:r>
            <a:endParaRPr sz="1600">
              <a:latin typeface="Arial"/>
              <a:cs typeface="Arial"/>
            </a:endParaRPr>
          </a:p>
          <a:p>
            <a:pPr marL="342900" marR="195580" indent="-330835" algn="just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ct val="125000"/>
              <a:buFont typeface="Arial"/>
              <a:buChar char="•"/>
              <a:tabLst>
                <a:tab pos="342900" algn="l"/>
              </a:tabLst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Calculation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done </a:t>
            </a: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after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application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prospective cover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hour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calculation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(Leave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adjustment).</a:t>
            </a:r>
            <a:endParaRPr sz="1600">
              <a:latin typeface="Arial"/>
              <a:cs typeface="Arial"/>
            </a:endParaRPr>
          </a:p>
          <a:p>
            <a:pPr marL="342900" indent="-3302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ct val="125000"/>
              <a:buChar char="•"/>
              <a:tabLst>
                <a:tab pos="3429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definition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you must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&lt;40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h/wk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LTFT.</a:t>
            </a:r>
            <a:endParaRPr sz="1600">
              <a:latin typeface="Arial"/>
              <a:cs typeface="Arial"/>
            </a:endParaRPr>
          </a:p>
          <a:p>
            <a:pPr marL="342900" indent="-330200">
              <a:lnSpc>
                <a:spcPct val="100000"/>
              </a:lnSpc>
              <a:spcBef>
                <a:spcPts val="1205"/>
              </a:spcBef>
              <a:buClr>
                <a:srgbClr val="000000"/>
              </a:buClr>
              <a:buSzPct val="125000"/>
              <a:buFont typeface="Arial"/>
              <a:buChar char="•"/>
              <a:tabLst>
                <a:tab pos="342900" algn="l"/>
              </a:tabLst>
            </a:pP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LTFT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trainees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hours.</a:t>
            </a:r>
            <a:endParaRPr sz="1600">
              <a:latin typeface="Arial"/>
              <a:cs typeface="Arial"/>
            </a:endParaRPr>
          </a:p>
          <a:p>
            <a:pPr marL="342900" marR="43180" indent="-330835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ct val="125000"/>
              <a:buChar char="•"/>
              <a:tabLst>
                <a:tab pos="342900" algn="l"/>
              </a:tabLst>
            </a:pP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LTFT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basic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calculated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exactly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av.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weekly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schedule.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62776" y="1909418"/>
            <a:ext cx="4382770" cy="11836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Example;</a:t>
            </a:r>
            <a:endParaRPr sz="1400">
              <a:latin typeface="Arial"/>
              <a:cs typeface="Arial"/>
            </a:endParaRPr>
          </a:p>
          <a:p>
            <a:pPr marL="307975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0.6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LTFT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ST4,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working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27.25h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week</a:t>
            </a:r>
            <a:endParaRPr sz="1400">
              <a:latin typeface="Arial"/>
              <a:cs typeface="Arial"/>
            </a:endParaRPr>
          </a:p>
          <a:p>
            <a:pPr marL="257810" marR="5080">
              <a:lnSpc>
                <a:spcPct val="1357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(FT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nodal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basic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40)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templated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LTFT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hours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(£50,017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40)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27.25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£34,074.08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basic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7292" y="3845051"/>
            <a:ext cx="4536948" cy="279958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535673" y="3566286"/>
            <a:ext cx="29063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1200" b="1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2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Conditions</a:t>
            </a:r>
            <a:r>
              <a:rPr sz="1200" b="1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Circular</a:t>
            </a:r>
            <a:r>
              <a:rPr sz="1200" b="1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(M&amp;D)</a:t>
            </a:r>
            <a:r>
              <a:rPr sz="1200" b="1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3/2021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Basic</a:t>
            </a:r>
            <a:r>
              <a:rPr sz="3200" spc="-50" dirty="0"/>
              <a:t> </a:t>
            </a:r>
            <a:r>
              <a:rPr sz="3200" dirty="0"/>
              <a:t>&amp;</a:t>
            </a:r>
            <a:r>
              <a:rPr sz="3200" spc="-140" dirty="0"/>
              <a:t> </a:t>
            </a:r>
            <a:r>
              <a:rPr sz="3200" dirty="0"/>
              <a:t>Additional</a:t>
            </a:r>
            <a:r>
              <a:rPr sz="3200" spc="-60" dirty="0"/>
              <a:t> </a:t>
            </a:r>
            <a:r>
              <a:rPr sz="3200" dirty="0"/>
              <a:t>Hours</a:t>
            </a:r>
            <a:r>
              <a:rPr sz="3200" spc="-50" dirty="0"/>
              <a:t> </a:t>
            </a:r>
            <a:r>
              <a:rPr sz="3200" dirty="0"/>
              <a:t>2016</a:t>
            </a:r>
            <a:r>
              <a:rPr sz="3200" spc="-35" dirty="0"/>
              <a:t> </a:t>
            </a:r>
            <a:r>
              <a:rPr sz="3200" spc="-25" dirty="0"/>
              <a:t>TCS</a:t>
            </a:r>
            <a:endParaRPr sz="320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5839" y="2090927"/>
            <a:ext cx="108203" cy="10820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5839" y="2467355"/>
            <a:ext cx="108203" cy="10820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5839" y="3116579"/>
            <a:ext cx="108203" cy="10667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5839" y="3758183"/>
            <a:ext cx="108203" cy="10668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5839" y="4628387"/>
            <a:ext cx="108203" cy="10820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5839" y="5032247"/>
            <a:ext cx="108203" cy="10820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5839" y="5420867"/>
            <a:ext cx="108203" cy="10667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0500" y="201167"/>
            <a:ext cx="1491996" cy="5379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8263" y="1968245"/>
            <a:ext cx="4541520" cy="121666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42900" marR="5080" indent="-330835">
              <a:lnSpc>
                <a:spcPts val="1730"/>
              </a:lnSpc>
              <a:spcBef>
                <a:spcPts val="310"/>
              </a:spcBef>
              <a:buClr>
                <a:srgbClr val="000000"/>
              </a:buClr>
              <a:buSzPct val="125000"/>
              <a:buChar char="•"/>
              <a:tabLst>
                <a:tab pos="3429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full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trainee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paid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weekend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frequency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allowance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(WEFA)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calculated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from;</a:t>
            </a:r>
            <a:endParaRPr sz="16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SzPct val="125000"/>
              <a:buChar char="•"/>
              <a:tabLst>
                <a:tab pos="8121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nodal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point.</a:t>
            </a:r>
            <a:endParaRPr sz="16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spcBef>
                <a:spcPts val="910"/>
              </a:spcBef>
              <a:buClr>
                <a:srgbClr val="000000"/>
              </a:buClr>
              <a:buSzPct val="125000"/>
              <a:buChar char="•"/>
              <a:tabLst>
                <a:tab pos="8121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Frequency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weekend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working.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8263" y="3378199"/>
            <a:ext cx="4491355" cy="188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0" marR="11430" indent="-330835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125000"/>
              <a:buChar char="•"/>
              <a:tabLst>
                <a:tab pos="3429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purposes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weekend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worked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weekend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shift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starts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between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00:01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sat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morning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23:59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Sunday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night.</a:t>
            </a:r>
            <a:endParaRPr sz="1600">
              <a:latin typeface="Arial"/>
              <a:cs typeface="Arial"/>
            </a:endParaRPr>
          </a:p>
          <a:p>
            <a:pPr marL="342900" marR="5080" indent="-330835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ct val="125000"/>
              <a:buChar char="•"/>
              <a:tabLst>
                <a:tab pos="3429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different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definition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weekend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frequency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maximums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any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work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rostered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occurring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between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00:01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sat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morning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23:59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Sunday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night.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098349" y="1949513"/>
          <a:ext cx="5273675" cy="2877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1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3725">
                <a:tc>
                  <a:txBody>
                    <a:bodyPr/>
                    <a:lstStyle/>
                    <a:p>
                      <a:pPr marL="126364" marR="115570" indent="5016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Weekend Frequency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28575">
                      <a:solidFill>
                        <a:srgbClr val="DA5386"/>
                      </a:solidFill>
                      <a:prstDash val="solid"/>
                    </a:lnL>
                    <a:lnR w="28575">
                      <a:solidFill>
                        <a:srgbClr val="DA5386"/>
                      </a:solidFill>
                      <a:prstDash val="solid"/>
                    </a:lnR>
                    <a:lnT w="28575">
                      <a:solidFill>
                        <a:srgbClr val="DA5386"/>
                      </a:solidFill>
                      <a:prstDash val="solid"/>
                    </a:lnT>
                    <a:lnB w="28575">
                      <a:solidFill>
                        <a:srgbClr val="DA5386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48895" marR="41275" indent="-6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Full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Time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Pay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28575">
                      <a:solidFill>
                        <a:srgbClr val="DA5386"/>
                      </a:solidFill>
                      <a:prstDash val="solid"/>
                    </a:lnL>
                    <a:lnR w="28575">
                      <a:solidFill>
                        <a:srgbClr val="DA5386"/>
                      </a:solidFill>
                      <a:prstDash val="solid"/>
                    </a:lnR>
                    <a:lnT w="28575">
                      <a:solidFill>
                        <a:srgbClr val="DA5386"/>
                      </a:solidFill>
                      <a:prstDash val="solid"/>
                    </a:lnT>
                    <a:lnB w="28575">
                      <a:solidFill>
                        <a:srgbClr val="DA5386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Comments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28575">
                      <a:solidFill>
                        <a:srgbClr val="DA5386"/>
                      </a:solidFill>
                      <a:prstDash val="solid"/>
                    </a:lnL>
                    <a:lnR w="28575">
                      <a:solidFill>
                        <a:srgbClr val="DA5386"/>
                      </a:solidFill>
                      <a:prstDash val="solid"/>
                    </a:lnR>
                    <a:lnT w="28575">
                      <a:solidFill>
                        <a:srgbClr val="DA5386"/>
                      </a:solidFill>
                      <a:prstDash val="solid"/>
                    </a:lnT>
                    <a:lnB w="28575">
                      <a:solidFill>
                        <a:srgbClr val="DA5386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28575">
                      <a:solidFill>
                        <a:srgbClr val="DA5386"/>
                      </a:solidFill>
                      <a:prstDash val="solid"/>
                    </a:lnL>
                    <a:lnR w="28575">
                      <a:solidFill>
                        <a:srgbClr val="DA5386"/>
                      </a:solidFill>
                      <a:prstDash val="solid"/>
                    </a:lnR>
                    <a:lnT w="28575">
                      <a:solidFill>
                        <a:srgbClr val="DA5386"/>
                      </a:solidFill>
                      <a:prstDash val="solid"/>
                    </a:lnT>
                    <a:lnB w="28575">
                      <a:solidFill>
                        <a:srgbClr val="DA538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28575">
                      <a:solidFill>
                        <a:srgbClr val="DA5386"/>
                      </a:solidFill>
                      <a:prstDash val="solid"/>
                    </a:lnL>
                    <a:lnR w="28575">
                      <a:solidFill>
                        <a:srgbClr val="DA5386"/>
                      </a:solidFill>
                      <a:prstDash val="solid"/>
                    </a:lnR>
                    <a:lnT w="28575">
                      <a:solidFill>
                        <a:srgbClr val="DA5386"/>
                      </a:solidFill>
                      <a:prstDash val="solid"/>
                    </a:lnT>
                    <a:lnB w="28575">
                      <a:solidFill>
                        <a:srgbClr val="DA538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marR="29146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Absolute</a:t>
                      </a:r>
                      <a:r>
                        <a:rPr sz="12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Safety</a:t>
                      </a:r>
                      <a:r>
                        <a:rPr sz="12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Maximum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(Including</a:t>
                      </a:r>
                      <a:r>
                        <a:rPr sz="12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locum work)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DA5386"/>
                      </a:solidFill>
                      <a:prstDash val="solid"/>
                    </a:lnL>
                    <a:lnR w="28575">
                      <a:solidFill>
                        <a:srgbClr val="DA5386"/>
                      </a:solidFill>
                      <a:prstDash val="solid"/>
                    </a:lnR>
                    <a:lnT w="28575">
                      <a:solidFill>
                        <a:srgbClr val="DA5386"/>
                      </a:solidFill>
                      <a:prstDash val="solid"/>
                    </a:lnT>
                    <a:lnB w="28575">
                      <a:solidFill>
                        <a:srgbClr val="DA538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≥ 1 in 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28575">
                      <a:solidFill>
                        <a:srgbClr val="DA5386"/>
                      </a:solidFill>
                      <a:prstDash val="solid"/>
                    </a:lnL>
                    <a:lnR w="28575">
                      <a:solidFill>
                        <a:srgbClr val="DA5386"/>
                      </a:solidFill>
                      <a:prstDash val="solid"/>
                    </a:lnR>
                    <a:lnT w="28575">
                      <a:solidFill>
                        <a:srgbClr val="DA5386"/>
                      </a:solidFill>
                      <a:prstDash val="solid"/>
                    </a:lnT>
                    <a:lnB w="28575">
                      <a:solidFill>
                        <a:srgbClr val="DA5386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7314" marB="0">
                    <a:lnL w="28575">
                      <a:solidFill>
                        <a:srgbClr val="DA5386"/>
                      </a:solidFill>
                      <a:prstDash val="solid"/>
                    </a:lnL>
                    <a:lnR w="28575">
                      <a:solidFill>
                        <a:srgbClr val="DA5386"/>
                      </a:solidFill>
                      <a:prstDash val="solid"/>
                    </a:lnR>
                    <a:lnT w="28575">
                      <a:solidFill>
                        <a:srgbClr val="DA5386"/>
                      </a:solidFill>
                      <a:prstDash val="solid"/>
                    </a:lnT>
                    <a:lnB w="28575">
                      <a:solidFill>
                        <a:srgbClr val="DA5386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8255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(exception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via JDF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GOSW,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minimum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annual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r/v)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28575">
                      <a:solidFill>
                        <a:srgbClr val="DA5386"/>
                      </a:solidFill>
                      <a:prstDash val="solid"/>
                    </a:lnL>
                    <a:lnR w="28575">
                      <a:solidFill>
                        <a:srgbClr val="DA5386"/>
                      </a:solidFill>
                      <a:prstDash val="solid"/>
                    </a:lnR>
                    <a:lnT w="28575">
                      <a:solidFill>
                        <a:srgbClr val="DA5386"/>
                      </a:solidFill>
                      <a:prstDash val="solid"/>
                    </a:lnT>
                    <a:lnB w="28575">
                      <a:solidFill>
                        <a:srgbClr val="DA5386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8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≥ 1 in 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DA5386"/>
                      </a:solidFill>
                      <a:prstDash val="solid"/>
                    </a:lnL>
                    <a:lnR w="28575">
                      <a:solidFill>
                        <a:srgbClr val="DA5386"/>
                      </a:solidFill>
                      <a:prstDash val="solid"/>
                    </a:lnR>
                    <a:lnT w="28575">
                      <a:solidFill>
                        <a:srgbClr val="DA5386"/>
                      </a:solidFill>
                      <a:prstDash val="solid"/>
                    </a:lnT>
                    <a:lnB w="28575">
                      <a:solidFill>
                        <a:srgbClr val="DA538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7.5%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DA5386"/>
                      </a:solidFill>
                      <a:prstDash val="solid"/>
                    </a:lnL>
                    <a:lnR w="28575">
                      <a:solidFill>
                        <a:srgbClr val="DA5386"/>
                      </a:solidFill>
                      <a:prstDash val="solid"/>
                    </a:lnR>
                    <a:lnT w="28575">
                      <a:solidFill>
                        <a:srgbClr val="DA5386"/>
                      </a:solidFill>
                      <a:prstDash val="solid"/>
                    </a:lnT>
                    <a:lnB w="28575">
                      <a:solidFill>
                        <a:srgbClr val="DA5386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76200" marR="21844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Less</a:t>
                      </a:r>
                      <a:r>
                        <a:rPr sz="12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Than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Full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12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Weekend</a:t>
                      </a:r>
                      <a:r>
                        <a:rPr sz="12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frequency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allowance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calculated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based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12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number</a:t>
                      </a:r>
                      <a:r>
                        <a:rPr sz="12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weekends</a:t>
                      </a:r>
                      <a:r>
                        <a:rPr sz="12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they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work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proportion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Full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12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trainees</a:t>
                      </a:r>
                      <a:r>
                        <a:rPr sz="12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weekends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(see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NHS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Employer’s</a:t>
                      </a:r>
                      <a:r>
                        <a:rPr sz="12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ready</a:t>
                      </a:r>
                      <a:r>
                        <a:rPr sz="12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reckoner)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28575">
                      <a:solidFill>
                        <a:srgbClr val="DA5386"/>
                      </a:solidFill>
                      <a:prstDash val="solid"/>
                    </a:lnL>
                    <a:lnR w="28575">
                      <a:solidFill>
                        <a:srgbClr val="DA5386"/>
                      </a:solidFill>
                      <a:prstDash val="solid"/>
                    </a:lnR>
                    <a:lnT w="28575">
                      <a:solidFill>
                        <a:srgbClr val="DA5386"/>
                      </a:solidFill>
                      <a:prstDash val="solid"/>
                    </a:lnT>
                    <a:lnB w="28575">
                      <a:solidFill>
                        <a:srgbClr val="DA538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8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≥ 1 in 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DA5386"/>
                      </a:solidFill>
                      <a:prstDash val="solid"/>
                    </a:lnL>
                    <a:lnR w="28575">
                      <a:solidFill>
                        <a:srgbClr val="DA5386"/>
                      </a:solidFill>
                      <a:prstDash val="solid"/>
                    </a:lnR>
                    <a:lnT w="28575">
                      <a:solidFill>
                        <a:srgbClr val="DA5386"/>
                      </a:solidFill>
                      <a:prstDash val="solid"/>
                    </a:lnT>
                    <a:lnB w="28575">
                      <a:solidFill>
                        <a:srgbClr val="DA5386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DA5386"/>
                      </a:solidFill>
                      <a:prstDash val="solid"/>
                    </a:lnL>
                    <a:lnR w="28575">
                      <a:solidFill>
                        <a:srgbClr val="DA5386"/>
                      </a:solidFill>
                      <a:prstDash val="solid"/>
                    </a:lnR>
                    <a:lnT w="28575">
                      <a:solidFill>
                        <a:srgbClr val="DA5386"/>
                      </a:solidFill>
                      <a:prstDash val="solid"/>
                    </a:lnT>
                    <a:lnB w="28575">
                      <a:solidFill>
                        <a:srgbClr val="DA5386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4460" marB="0">
                    <a:lnL w="28575">
                      <a:solidFill>
                        <a:srgbClr val="DA5386"/>
                      </a:solidFill>
                      <a:prstDash val="solid"/>
                    </a:lnL>
                    <a:lnR w="28575">
                      <a:solidFill>
                        <a:srgbClr val="DA5386"/>
                      </a:solidFill>
                      <a:prstDash val="solid"/>
                    </a:lnR>
                    <a:lnT w="28575">
                      <a:solidFill>
                        <a:srgbClr val="DA5386"/>
                      </a:solidFill>
                      <a:prstDash val="solid"/>
                    </a:lnT>
                    <a:lnB w="28575">
                      <a:solidFill>
                        <a:srgbClr val="DA538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8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≥ 1 in 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DA5386"/>
                      </a:solidFill>
                      <a:prstDash val="solid"/>
                    </a:lnL>
                    <a:lnR w="28575">
                      <a:solidFill>
                        <a:srgbClr val="DA5386"/>
                      </a:solidFill>
                      <a:prstDash val="solid"/>
                    </a:lnR>
                    <a:lnT w="28575">
                      <a:solidFill>
                        <a:srgbClr val="DA5386"/>
                      </a:solidFill>
                      <a:prstDash val="solid"/>
                    </a:lnT>
                    <a:lnB w="28575">
                      <a:solidFill>
                        <a:srgbClr val="DA538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DA5386"/>
                      </a:solidFill>
                      <a:prstDash val="solid"/>
                    </a:lnL>
                    <a:lnR w="28575">
                      <a:solidFill>
                        <a:srgbClr val="DA5386"/>
                      </a:solidFill>
                      <a:prstDash val="solid"/>
                    </a:lnR>
                    <a:lnT w="28575">
                      <a:solidFill>
                        <a:srgbClr val="DA5386"/>
                      </a:solidFill>
                      <a:prstDash val="solid"/>
                    </a:lnT>
                    <a:lnB w="28575">
                      <a:solidFill>
                        <a:srgbClr val="DA538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4460" marB="0">
                    <a:lnL w="28575">
                      <a:solidFill>
                        <a:srgbClr val="DA5386"/>
                      </a:solidFill>
                      <a:prstDash val="solid"/>
                    </a:lnL>
                    <a:lnR w="28575">
                      <a:solidFill>
                        <a:srgbClr val="DA5386"/>
                      </a:solidFill>
                      <a:prstDash val="solid"/>
                    </a:lnR>
                    <a:lnT w="28575">
                      <a:solidFill>
                        <a:srgbClr val="DA5386"/>
                      </a:solidFill>
                      <a:prstDash val="solid"/>
                    </a:lnT>
                    <a:lnB w="28575">
                      <a:solidFill>
                        <a:srgbClr val="DA538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9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≥ 1 in 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28575">
                      <a:solidFill>
                        <a:srgbClr val="DA5386"/>
                      </a:solidFill>
                      <a:prstDash val="solid"/>
                    </a:lnL>
                    <a:lnR w="28575">
                      <a:solidFill>
                        <a:srgbClr val="DA5386"/>
                      </a:solidFill>
                      <a:prstDash val="solid"/>
                    </a:lnR>
                    <a:lnT w="28575">
                      <a:solidFill>
                        <a:srgbClr val="DA5386"/>
                      </a:solidFill>
                      <a:prstDash val="solid"/>
                    </a:lnT>
                    <a:lnB w="28575">
                      <a:solidFill>
                        <a:srgbClr val="DA5386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4%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28575">
                      <a:solidFill>
                        <a:srgbClr val="DA5386"/>
                      </a:solidFill>
                      <a:prstDash val="solid"/>
                    </a:lnL>
                    <a:lnR w="28575">
                      <a:solidFill>
                        <a:srgbClr val="DA5386"/>
                      </a:solidFill>
                      <a:prstDash val="solid"/>
                    </a:lnR>
                    <a:lnT w="28575">
                      <a:solidFill>
                        <a:srgbClr val="DA5386"/>
                      </a:solidFill>
                      <a:prstDash val="solid"/>
                    </a:lnT>
                    <a:lnB w="28575">
                      <a:solidFill>
                        <a:srgbClr val="DA5386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4460" marB="0">
                    <a:lnL w="28575">
                      <a:solidFill>
                        <a:srgbClr val="DA5386"/>
                      </a:solidFill>
                      <a:prstDash val="solid"/>
                    </a:lnL>
                    <a:lnR w="28575">
                      <a:solidFill>
                        <a:srgbClr val="DA5386"/>
                      </a:solidFill>
                      <a:prstDash val="solid"/>
                    </a:lnR>
                    <a:lnT w="28575">
                      <a:solidFill>
                        <a:srgbClr val="DA5386"/>
                      </a:solidFill>
                      <a:prstDash val="solid"/>
                    </a:lnT>
                    <a:lnB w="28575">
                      <a:solidFill>
                        <a:srgbClr val="DA538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≥ 1 in 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28575">
                      <a:solidFill>
                        <a:srgbClr val="DA5386"/>
                      </a:solidFill>
                      <a:prstDash val="solid"/>
                    </a:lnL>
                    <a:lnR w="28575">
                      <a:solidFill>
                        <a:srgbClr val="DA5386"/>
                      </a:solidFill>
                      <a:prstDash val="solid"/>
                    </a:lnR>
                    <a:lnT w="28575">
                      <a:solidFill>
                        <a:srgbClr val="DA5386"/>
                      </a:solidFill>
                      <a:prstDash val="solid"/>
                    </a:lnT>
                    <a:lnB w="28575">
                      <a:solidFill>
                        <a:srgbClr val="DA538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28575">
                      <a:solidFill>
                        <a:srgbClr val="DA5386"/>
                      </a:solidFill>
                      <a:prstDash val="solid"/>
                    </a:lnL>
                    <a:lnR w="28575">
                      <a:solidFill>
                        <a:srgbClr val="DA5386"/>
                      </a:solidFill>
                      <a:prstDash val="solid"/>
                    </a:lnR>
                    <a:lnT w="28575">
                      <a:solidFill>
                        <a:srgbClr val="DA5386"/>
                      </a:solidFill>
                      <a:prstDash val="solid"/>
                    </a:lnT>
                    <a:lnB w="28575">
                      <a:solidFill>
                        <a:srgbClr val="DA538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20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Allowance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Weekend</a:t>
                      </a:r>
                      <a:r>
                        <a:rPr sz="12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Frequency</a:t>
                      </a:r>
                      <a:r>
                        <a:rPr sz="12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&lt;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28575">
                      <a:solidFill>
                        <a:srgbClr val="DA5386"/>
                      </a:solidFill>
                      <a:prstDash val="solid"/>
                    </a:lnL>
                    <a:lnR w="28575">
                      <a:solidFill>
                        <a:srgbClr val="DA5386"/>
                      </a:solidFill>
                      <a:prstDash val="solid"/>
                    </a:lnR>
                    <a:lnT w="28575">
                      <a:solidFill>
                        <a:srgbClr val="DA5386"/>
                      </a:solidFill>
                      <a:prstDash val="solid"/>
                    </a:lnT>
                    <a:lnB w="28575">
                      <a:solidFill>
                        <a:srgbClr val="DA538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093078" y="4900040"/>
            <a:ext cx="26625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Conditions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Circular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(M&amp;D)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1/2021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5120639"/>
            <a:ext cx="4602480" cy="152247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Weekend</a:t>
            </a:r>
            <a:r>
              <a:rPr sz="3200" spc="-85" dirty="0"/>
              <a:t> </a:t>
            </a:r>
            <a:r>
              <a:rPr sz="3200" dirty="0"/>
              <a:t>Frequency</a:t>
            </a:r>
            <a:r>
              <a:rPr sz="3200" spc="-204" dirty="0"/>
              <a:t> </a:t>
            </a:r>
            <a:r>
              <a:rPr sz="3200" dirty="0"/>
              <a:t>Allowance</a:t>
            </a:r>
            <a:r>
              <a:rPr sz="3200" spc="-105" dirty="0"/>
              <a:t> </a:t>
            </a:r>
            <a:r>
              <a:rPr sz="3200" dirty="0"/>
              <a:t>2016</a:t>
            </a:r>
            <a:r>
              <a:rPr sz="3200" spc="-75" dirty="0"/>
              <a:t> </a:t>
            </a:r>
            <a:r>
              <a:rPr sz="3200" spc="-25" dirty="0"/>
              <a:t>TCS</a:t>
            </a:r>
            <a:endParaRPr sz="320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1516" y="2606039"/>
            <a:ext cx="106680" cy="10820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1516" y="2980943"/>
            <a:ext cx="108203" cy="10820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2980" y="2036063"/>
            <a:ext cx="108203" cy="10820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0600" y="3439667"/>
            <a:ext cx="108203" cy="10820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0600" y="4343399"/>
            <a:ext cx="108203" cy="10820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0500" y="201167"/>
            <a:ext cx="1491996" cy="5379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125000"/>
              <a:buChar char="•"/>
              <a:tabLst>
                <a:tab pos="299085" algn="l"/>
              </a:tabLst>
            </a:pPr>
            <a:r>
              <a:rPr dirty="0"/>
              <a:t>A</a:t>
            </a:r>
            <a:r>
              <a:rPr spc="-110" dirty="0"/>
              <a:t> </a:t>
            </a:r>
            <a:r>
              <a:rPr spc="-35" dirty="0"/>
              <a:t>LTFT</a:t>
            </a:r>
            <a:r>
              <a:rPr spc="-45" dirty="0"/>
              <a:t> </a:t>
            </a:r>
            <a:r>
              <a:rPr spc="-10" dirty="0"/>
              <a:t>trainee’s</a:t>
            </a:r>
            <a:r>
              <a:rPr spc="-35" dirty="0"/>
              <a:t> </a:t>
            </a:r>
            <a:r>
              <a:rPr dirty="0"/>
              <a:t>WE</a:t>
            </a:r>
            <a:r>
              <a:rPr spc="-35" dirty="0"/>
              <a:t> </a:t>
            </a:r>
            <a:r>
              <a:rPr dirty="0"/>
              <a:t>allowance</a:t>
            </a:r>
            <a:r>
              <a:rPr spc="-40" dirty="0"/>
              <a:t> </a:t>
            </a:r>
            <a:r>
              <a:rPr dirty="0"/>
              <a:t>is</a:t>
            </a:r>
            <a:r>
              <a:rPr spc="-35" dirty="0"/>
              <a:t> </a:t>
            </a:r>
            <a:r>
              <a:rPr spc="-10" dirty="0"/>
              <a:t>calculated</a:t>
            </a:r>
            <a:r>
              <a:rPr spc="-40" dirty="0"/>
              <a:t> </a:t>
            </a:r>
            <a:r>
              <a:rPr spc="-20" dirty="0"/>
              <a:t>from </a:t>
            </a:r>
            <a:r>
              <a:rPr b="1" dirty="0">
                <a:latin typeface="Arial"/>
                <a:cs typeface="Arial"/>
              </a:rPr>
              <a:t>their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frequency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WE</a:t>
            </a:r>
            <a:r>
              <a:rPr spc="-50" dirty="0"/>
              <a:t> </a:t>
            </a:r>
            <a:r>
              <a:rPr dirty="0"/>
              <a:t>work</a:t>
            </a:r>
            <a:r>
              <a:rPr spc="-20" dirty="0"/>
              <a:t> </a:t>
            </a:r>
            <a:r>
              <a:rPr b="1" u="sng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as</a:t>
            </a:r>
            <a:r>
              <a:rPr b="1" u="sng" spc="-5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b="1" u="sng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</a:t>
            </a:r>
            <a:r>
              <a:rPr b="1" u="sng" spc="-3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b="1" u="sng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proportion</a:t>
            </a:r>
            <a:r>
              <a:rPr b="1" u="sng" spc="-20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b="1" u="sng" spc="-25" dirty="0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of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b="1" dirty="0">
                <a:latin typeface="Arial"/>
                <a:cs typeface="Arial"/>
              </a:rPr>
              <a:t>FT</a:t>
            </a:r>
            <a:r>
              <a:rPr b="1" spc="-4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frequency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WE</a:t>
            </a:r>
            <a:r>
              <a:rPr spc="-40" dirty="0"/>
              <a:t> </a:t>
            </a:r>
            <a:r>
              <a:rPr dirty="0"/>
              <a:t>work</a:t>
            </a:r>
            <a:r>
              <a:rPr spc="-15" dirty="0"/>
              <a:t> </a:t>
            </a:r>
            <a:r>
              <a:rPr dirty="0"/>
              <a:t>on</a:t>
            </a:r>
            <a:r>
              <a:rPr spc="-4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full</a:t>
            </a:r>
            <a:r>
              <a:rPr spc="-45" dirty="0"/>
              <a:t> </a:t>
            </a:r>
            <a:r>
              <a:rPr dirty="0"/>
              <a:t>time</a:t>
            </a:r>
            <a:r>
              <a:rPr spc="-35" dirty="0"/>
              <a:t> </a:t>
            </a:r>
            <a:r>
              <a:rPr spc="-10" dirty="0"/>
              <a:t>rota.</a:t>
            </a: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ct val="125000"/>
              <a:buChar char="•"/>
              <a:tabLst>
                <a:tab pos="299085" algn="l"/>
              </a:tabLst>
            </a:pPr>
            <a:r>
              <a:rPr dirty="0"/>
              <a:t>Note,</a:t>
            </a:r>
            <a:r>
              <a:rPr spc="-30" dirty="0"/>
              <a:t> </a:t>
            </a:r>
            <a:r>
              <a:rPr dirty="0"/>
              <a:t>as</a:t>
            </a:r>
            <a:r>
              <a:rPr spc="-40" dirty="0"/>
              <a:t> </a:t>
            </a:r>
            <a:r>
              <a:rPr dirty="0"/>
              <a:t>with</a:t>
            </a:r>
            <a:r>
              <a:rPr spc="-30" dirty="0"/>
              <a:t> </a:t>
            </a:r>
            <a:r>
              <a:rPr dirty="0"/>
              <a:t>FT</a:t>
            </a:r>
            <a:r>
              <a:rPr spc="-55" dirty="0"/>
              <a:t> </a:t>
            </a:r>
            <a:r>
              <a:rPr dirty="0"/>
              <a:t>trainees</a:t>
            </a:r>
            <a:r>
              <a:rPr spc="-40" dirty="0"/>
              <a:t> </a:t>
            </a:r>
            <a:r>
              <a:rPr dirty="0"/>
              <a:t>this</a:t>
            </a:r>
            <a:r>
              <a:rPr spc="-35" dirty="0"/>
              <a:t> </a:t>
            </a:r>
            <a:r>
              <a:rPr dirty="0"/>
              <a:t>refers</a:t>
            </a:r>
            <a:r>
              <a:rPr spc="-20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spc="-10" dirty="0"/>
              <a:t>weekend</a:t>
            </a:r>
          </a:p>
          <a:p>
            <a:pPr marL="299085">
              <a:lnSpc>
                <a:spcPct val="100000"/>
              </a:lnSpc>
            </a:pPr>
            <a:r>
              <a:rPr b="1" spc="-10" dirty="0">
                <a:latin typeface="Arial"/>
                <a:cs typeface="Arial"/>
              </a:rPr>
              <a:t>frequency;</a:t>
            </a:r>
          </a:p>
          <a:p>
            <a:pPr marL="812165" lvl="1" indent="-342265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ct val="125000"/>
              <a:buFont typeface="Arial"/>
              <a:buChar char="•"/>
              <a:tabLst>
                <a:tab pos="812165" algn="l"/>
              </a:tabLst>
            </a:pP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not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number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weekend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days.</a:t>
            </a:r>
            <a:endParaRPr sz="16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ct val="125000"/>
              <a:buFont typeface="Arial"/>
              <a:buChar char="•"/>
              <a:tabLst>
                <a:tab pos="812165" algn="l"/>
              </a:tabLst>
            </a:pP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not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training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percentage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05"/>
              </a:spcBef>
              <a:buClr>
                <a:srgbClr val="000000"/>
              </a:buClr>
              <a:buSzPct val="125000"/>
              <a:buChar char="•"/>
              <a:tabLst>
                <a:tab pos="299085" algn="l"/>
              </a:tabLst>
            </a:pPr>
            <a:r>
              <a:rPr spc="-90" dirty="0"/>
              <a:t>To</a:t>
            </a:r>
            <a:r>
              <a:rPr spc="-25" dirty="0"/>
              <a:t> </a:t>
            </a:r>
            <a:r>
              <a:rPr dirty="0"/>
              <a:t>work out</a:t>
            </a:r>
            <a:r>
              <a:rPr spc="-10" dirty="0"/>
              <a:t> </a:t>
            </a:r>
            <a:r>
              <a:rPr spc="-30" dirty="0"/>
              <a:t>LTFT</a:t>
            </a:r>
            <a:r>
              <a:rPr spc="-45" dirty="0"/>
              <a:t> </a:t>
            </a:r>
            <a:r>
              <a:rPr spc="-20" dirty="0"/>
              <a:t>Weekend</a:t>
            </a:r>
            <a:r>
              <a:rPr spc="-95" dirty="0"/>
              <a:t> </a:t>
            </a:r>
            <a:r>
              <a:rPr spc="-10" dirty="0"/>
              <a:t>Allowance;</a:t>
            </a:r>
          </a:p>
          <a:p>
            <a:pPr marL="812165" lvl="1" indent="-342265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ct val="125000"/>
              <a:buChar char="•"/>
              <a:tabLst>
                <a:tab pos="8121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calculate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proportion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FT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weekends.</a:t>
            </a:r>
            <a:endParaRPr sz="1600">
              <a:latin typeface="Arial"/>
              <a:cs typeface="Arial"/>
            </a:endParaRPr>
          </a:p>
          <a:p>
            <a:pPr marL="812800" marR="116205" lvl="1" indent="-3429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ct val="125000"/>
              <a:buChar char="•"/>
              <a:tabLst>
                <a:tab pos="8128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multiply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FT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monetary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value.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rota.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/>
              <a:t>LTFT</a:t>
            </a:r>
            <a:r>
              <a:rPr sz="3200" spc="-125" dirty="0"/>
              <a:t> </a:t>
            </a:r>
            <a:r>
              <a:rPr sz="3200" dirty="0"/>
              <a:t>Weekend</a:t>
            </a:r>
            <a:r>
              <a:rPr sz="3200" spc="-100" dirty="0"/>
              <a:t> </a:t>
            </a:r>
            <a:r>
              <a:rPr sz="3200" dirty="0"/>
              <a:t>Frequency</a:t>
            </a:r>
            <a:r>
              <a:rPr sz="3200" spc="-225" dirty="0"/>
              <a:t> </a:t>
            </a:r>
            <a:r>
              <a:rPr sz="3200" dirty="0"/>
              <a:t>Allowance,</a:t>
            </a:r>
            <a:r>
              <a:rPr sz="3200" spc="-120" dirty="0"/>
              <a:t> </a:t>
            </a:r>
            <a:r>
              <a:rPr sz="3200" dirty="0"/>
              <a:t>2016</a:t>
            </a:r>
            <a:r>
              <a:rPr sz="3200" spc="-110" dirty="0"/>
              <a:t> </a:t>
            </a:r>
            <a:r>
              <a:rPr sz="3200" spc="-25" dirty="0"/>
              <a:t>TCS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6094476" y="1964435"/>
            <a:ext cx="4753610" cy="43205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Times New Roman"/>
              <a:cs typeface="Times New Roman"/>
            </a:endParaRPr>
          </a:p>
          <a:p>
            <a:pPr marL="301625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latin typeface="Arial"/>
                <a:cs typeface="Arial"/>
              </a:rPr>
              <a:t>Example</a:t>
            </a:r>
            <a:r>
              <a:rPr sz="1400" spc="-10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547370" marR="339090" indent="-245745">
              <a:lnSpc>
                <a:spcPct val="171400"/>
              </a:lnSpc>
            </a:pPr>
            <a:r>
              <a:rPr sz="1400" dirty="0">
                <a:latin typeface="Arial"/>
                <a:cs typeface="Arial"/>
              </a:rPr>
              <a:t>ST5,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Full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time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basic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pay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=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£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50,017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(Nodal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Point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4) </a:t>
            </a:r>
            <a:r>
              <a:rPr sz="1400" dirty="0">
                <a:latin typeface="Arial"/>
                <a:cs typeface="Arial"/>
              </a:rPr>
              <a:t>WE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frequency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1:4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=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7.5%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basic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= </a:t>
            </a:r>
            <a:r>
              <a:rPr sz="1400" b="1" dirty="0">
                <a:latin typeface="Arial"/>
                <a:cs typeface="Arial"/>
              </a:rPr>
              <a:t>£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3,751.28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301625">
              <a:lnSpc>
                <a:spcPct val="100000"/>
              </a:lnSpc>
              <a:spcBef>
                <a:spcPts val="5"/>
              </a:spcBef>
            </a:pPr>
            <a:r>
              <a:rPr sz="1400" spc="-35" dirty="0">
                <a:latin typeface="Arial"/>
                <a:cs typeface="Arial"/>
              </a:rPr>
              <a:t>0.5LTFT,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half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number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weekends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(1:8)</a:t>
            </a:r>
            <a:endParaRPr sz="1400">
              <a:latin typeface="Arial"/>
              <a:cs typeface="Arial"/>
            </a:endParaRPr>
          </a:p>
          <a:p>
            <a:pPr marL="381000" algn="ctr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latin typeface="Arial"/>
                <a:cs typeface="Arial"/>
              </a:rPr>
              <a:t>=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£3,605.63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x ½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=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£1,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875.64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301625">
              <a:lnSpc>
                <a:spcPct val="100000"/>
              </a:lnSpc>
            </a:pPr>
            <a:r>
              <a:rPr sz="1400" spc="-35" dirty="0">
                <a:latin typeface="Arial"/>
                <a:cs typeface="Arial"/>
              </a:rPr>
              <a:t>0.5LTFT,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¾</a:t>
            </a:r>
            <a:r>
              <a:rPr sz="1400" spc="3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number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weekends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(1:5.33)</a:t>
            </a:r>
            <a:endParaRPr sz="1400">
              <a:latin typeface="Arial"/>
              <a:cs typeface="Arial"/>
            </a:endParaRPr>
          </a:p>
          <a:p>
            <a:pPr marL="385445" algn="ctr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latin typeface="Arial"/>
                <a:cs typeface="Arial"/>
              </a:rPr>
              <a:t>=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£3,605.63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x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¾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=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£2,813.46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301625">
              <a:lnSpc>
                <a:spcPct val="100000"/>
              </a:lnSpc>
            </a:pPr>
            <a:r>
              <a:rPr sz="1400" spc="-35" dirty="0">
                <a:latin typeface="Arial"/>
                <a:cs typeface="Arial"/>
              </a:rPr>
              <a:t>0.5LTFT,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Saturdays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(1:4)</a:t>
            </a:r>
            <a:endParaRPr sz="1400">
              <a:latin typeface="Arial"/>
              <a:cs typeface="Arial"/>
            </a:endParaRPr>
          </a:p>
          <a:p>
            <a:pPr marL="384175" algn="ctr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latin typeface="Arial"/>
                <a:cs typeface="Arial"/>
              </a:rPr>
              <a:t>=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£3,605.63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x 1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=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£</a:t>
            </a:r>
            <a:r>
              <a:rPr sz="1400" b="1" spc="-10" dirty="0">
                <a:latin typeface="Arial"/>
                <a:cs typeface="Arial"/>
              </a:rPr>
              <a:t> 3,751.28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8976" y="1959863"/>
            <a:ext cx="1047115" cy="1303020"/>
          </a:xfrm>
          <a:custGeom>
            <a:avLst/>
            <a:gdLst/>
            <a:ahLst/>
            <a:cxnLst/>
            <a:rect l="l" t="t" r="r" b="b"/>
            <a:pathLst>
              <a:path w="1047115" h="1303020">
                <a:moveTo>
                  <a:pt x="1046988" y="0"/>
                </a:moveTo>
                <a:lnTo>
                  <a:pt x="0" y="0"/>
                </a:lnTo>
                <a:lnTo>
                  <a:pt x="0" y="1303019"/>
                </a:lnTo>
                <a:lnTo>
                  <a:pt x="1046988" y="1303019"/>
                </a:lnTo>
                <a:lnTo>
                  <a:pt x="1046988" y="0"/>
                </a:lnTo>
                <a:close/>
              </a:path>
            </a:pathLst>
          </a:custGeom>
          <a:solidFill>
            <a:srgbClr val="0D2B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2980" y="2068067"/>
            <a:ext cx="108203" cy="10820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2980" y="2938271"/>
            <a:ext cx="108203" cy="10820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7552" y="4411979"/>
            <a:ext cx="108203" cy="108203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56972" y="3558539"/>
            <a:ext cx="1569720" cy="1875155"/>
          </a:xfrm>
          <a:custGeom>
            <a:avLst/>
            <a:gdLst/>
            <a:ahLst/>
            <a:cxnLst/>
            <a:rect l="l" t="t" r="r" b="b"/>
            <a:pathLst>
              <a:path w="1569720" h="1875154">
                <a:moveTo>
                  <a:pt x="1569720" y="0"/>
                </a:moveTo>
                <a:lnTo>
                  <a:pt x="522732" y="0"/>
                </a:lnTo>
                <a:lnTo>
                  <a:pt x="522732" y="275856"/>
                </a:lnTo>
                <a:lnTo>
                  <a:pt x="0" y="275856"/>
                </a:lnTo>
                <a:lnTo>
                  <a:pt x="0" y="1359408"/>
                </a:lnTo>
                <a:lnTo>
                  <a:pt x="409956" y="1359408"/>
                </a:lnTo>
                <a:lnTo>
                  <a:pt x="409956" y="1874532"/>
                </a:lnTo>
                <a:lnTo>
                  <a:pt x="1456944" y="1874532"/>
                </a:lnTo>
                <a:lnTo>
                  <a:pt x="1456944" y="1217676"/>
                </a:lnTo>
                <a:lnTo>
                  <a:pt x="1046988" y="1217676"/>
                </a:lnTo>
                <a:lnTo>
                  <a:pt x="1046988" y="656844"/>
                </a:lnTo>
                <a:lnTo>
                  <a:pt x="1569720" y="656844"/>
                </a:lnTo>
                <a:lnTo>
                  <a:pt x="1569720" y="0"/>
                </a:lnTo>
                <a:close/>
              </a:path>
            </a:pathLst>
          </a:custGeom>
          <a:solidFill>
            <a:srgbClr val="0D2B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7424" y="3619499"/>
            <a:ext cx="106679" cy="10820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5044" y="4026407"/>
            <a:ext cx="108203" cy="10820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95044" y="4809743"/>
            <a:ext cx="108203" cy="10820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95044" y="5186171"/>
            <a:ext cx="108203" cy="10820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0500" y="201167"/>
            <a:ext cx="1491996" cy="5379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3886" y="1963927"/>
            <a:ext cx="9243060" cy="251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Basic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Hourly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Rate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+37%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tabLst>
                <a:tab pos="2036445" algn="l"/>
              </a:tabLs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Night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Rate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: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	Any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between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21:00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07:00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Day.</a:t>
            </a:r>
            <a:endParaRPr sz="1800">
              <a:latin typeface="Arial"/>
              <a:cs typeface="Arial"/>
            </a:endParaRPr>
          </a:p>
          <a:p>
            <a:pPr marL="469265" marR="5080">
              <a:lnSpc>
                <a:spcPts val="3960"/>
              </a:lnSpc>
              <a:spcBef>
                <a:spcPts val="434"/>
              </a:spcBef>
              <a:tabLst>
                <a:tab pos="2036445" algn="l"/>
              </a:tabLs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Night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Shift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Shift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Starting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between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20:00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23:59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&gt;8h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long,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Ending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before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10:00.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Disco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Shift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	Ending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midnight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finishing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04:00.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average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weekly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your work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schedule.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Hours</a:t>
            </a:r>
            <a:r>
              <a:rPr spc="-110" dirty="0"/>
              <a:t> </a:t>
            </a:r>
            <a:r>
              <a:rPr dirty="0"/>
              <a:t>That</a:t>
            </a:r>
            <a:r>
              <a:rPr spc="-215" dirty="0"/>
              <a:t> </a:t>
            </a:r>
            <a:r>
              <a:rPr dirty="0"/>
              <a:t>Attract</a:t>
            </a:r>
            <a:r>
              <a:rPr spc="-170" dirty="0"/>
              <a:t> </a:t>
            </a:r>
            <a:r>
              <a:rPr dirty="0"/>
              <a:t>A</a:t>
            </a:r>
            <a:r>
              <a:rPr spc="-220" dirty="0"/>
              <a:t> </a:t>
            </a:r>
            <a:r>
              <a:rPr dirty="0"/>
              <a:t>Pay</a:t>
            </a:r>
            <a:r>
              <a:rPr spc="-105" dirty="0"/>
              <a:t> </a:t>
            </a:r>
            <a:r>
              <a:rPr spc="-10" dirty="0"/>
              <a:t>Enhancement</a:t>
            </a:r>
            <a:r>
              <a:rPr spc="-105" dirty="0"/>
              <a:t> </a:t>
            </a:r>
            <a:r>
              <a:rPr dirty="0"/>
              <a:t>2016</a:t>
            </a:r>
            <a:r>
              <a:rPr spc="-95" dirty="0"/>
              <a:t> </a:t>
            </a:r>
            <a:r>
              <a:rPr spc="-25" dirty="0"/>
              <a:t>TCS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" y="201167"/>
            <a:ext cx="1491996" cy="5379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9596" y="4306907"/>
            <a:ext cx="89535" cy="51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21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0091" y="2352801"/>
            <a:ext cx="10414635" cy="3836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302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133333"/>
              <a:buChar char="•"/>
              <a:tabLst>
                <a:tab pos="342900" algn="l"/>
              </a:tabLst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Fulltime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On-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(NROC)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Rota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receive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availability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allowance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8%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regardless</a:t>
            </a:r>
            <a:r>
              <a:rPr sz="15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frequency.</a:t>
            </a:r>
            <a:endParaRPr sz="1500">
              <a:latin typeface="Arial"/>
              <a:cs typeface="Arial"/>
            </a:endParaRPr>
          </a:p>
          <a:p>
            <a:pPr marL="342900" indent="-3302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33333"/>
              <a:buChar char="•"/>
              <a:tabLst>
                <a:tab pos="342900" algn="l"/>
              </a:tabLst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Similar to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frequency,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LTFT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doctors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receive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proportion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this,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depending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contribution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rota</a:t>
            </a:r>
            <a:r>
              <a:rPr sz="15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15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</a:pPr>
            <a:r>
              <a:rPr sz="15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not</a:t>
            </a:r>
            <a:r>
              <a:rPr sz="1500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5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necessarily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agreed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training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percentage</a:t>
            </a:r>
            <a:r>
              <a:rPr sz="15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need to know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FT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LTFT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NROC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frequencies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to calculate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this;</a:t>
            </a:r>
            <a:endParaRPr sz="1500">
              <a:latin typeface="Arial"/>
              <a:cs typeface="Arial"/>
            </a:endParaRPr>
          </a:p>
          <a:p>
            <a:pPr marL="713740" marR="83820">
              <a:lnSpc>
                <a:spcPct val="100000"/>
              </a:lnSpc>
              <a:spcBef>
                <a:spcPts val="6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instance,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full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timers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6,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LTFT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does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in8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(¾)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full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NROC cover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would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¾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(75%)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full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NROC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allowance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(Basic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nodal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8%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75%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6%).</a:t>
            </a:r>
            <a:endParaRPr sz="1500">
              <a:latin typeface="Arial"/>
              <a:cs typeface="Arial"/>
            </a:endParaRPr>
          </a:p>
          <a:p>
            <a:pPr marL="299085" marR="249554" indent="-287020">
              <a:lnSpc>
                <a:spcPct val="100000"/>
              </a:lnSpc>
              <a:buSzPct val="133333"/>
              <a:buChar char="•"/>
              <a:tabLst>
                <a:tab pos="299085" algn="l"/>
              </a:tabLst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frequency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isn’t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directly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rata,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rostered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flexible manner,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manual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option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calculate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check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allowance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would</a:t>
            </a:r>
            <a:r>
              <a:rPr sz="15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“standby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hours”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Full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LTFT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schedules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(including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predictable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unpredictable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hours),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then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divide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LTFT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FT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8%;</a:t>
            </a:r>
            <a:endParaRPr sz="1500">
              <a:latin typeface="Arial"/>
              <a:cs typeface="Arial"/>
            </a:endParaRPr>
          </a:p>
          <a:p>
            <a:pPr marL="685800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Example,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Full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trainees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128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over their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template,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60%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LTFT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does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96h.</a:t>
            </a:r>
            <a:endParaRPr sz="1500">
              <a:latin typeface="Arial"/>
              <a:cs typeface="Arial"/>
            </a:endParaRPr>
          </a:p>
          <a:p>
            <a:pPr marL="683260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LTFT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allowance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therefore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96/128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8%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6%.</a:t>
            </a:r>
            <a:endParaRPr sz="1500">
              <a:latin typeface="Arial"/>
              <a:cs typeface="Arial"/>
            </a:endParaRPr>
          </a:p>
          <a:p>
            <a:pPr marL="342900" indent="-3302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33333"/>
              <a:buChar char="•"/>
              <a:tabLst>
                <a:tab pos="342900" algn="l"/>
              </a:tabLst>
            </a:pP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then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paid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additionally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estimated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r>
              <a:rPr sz="15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(predictable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5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unpredictable)</a:t>
            </a:r>
            <a:r>
              <a:rPr sz="15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NROC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shifts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endParaRPr sz="15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5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schedule.</a:t>
            </a:r>
            <a:endParaRPr sz="1500">
              <a:latin typeface="Arial"/>
              <a:cs typeface="Arial"/>
            </a:endParaRPr>
          </a:p>
          <a:p>
            <a:pPr marL="342900" indent="-3302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33333"/>
              <a:buChar char="•"/>
              <a:tabLst>
                <a:tab pos="342900" algn="l"/>
              </a:tabLst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actual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exceeds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Exception</a:t>
            </a:r>
            <a:r>
              <a:rPr sz="15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r>
              <a:rPr sz="15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(Pay/TOIL</a:t>
            </a:r>
            <a:r>
              <a:rPr sz="15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relevant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rate).</a:t>
            </a:r>
            <a:endParaRPr sz="1500">
              <a:latin typeface="Arial"/>
              <a:cs typeface="Arial"/>
            </a:endParaRPr>
          </a:p>
          <a:p>
            <a:pPr marL="342900" indent="-3302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33333"/>
              <a:buChar char="•"/>
              <a:tabLst>
                <a:tab pos="342900" algn="l"/>
              </a:tabLst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actual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exceeds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regularly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5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trigger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schedule</a:t>
            </a:r>
            <a:r>
              <a:rPr sz="15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review</a:t>
            </a:r>
            <a:r>
              <a:rPr sz="1500" b="1" spc="4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(i.e.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work schedule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does</a:t>
            </a:r>
            <a:endParaRPr sz="15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represent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actually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do).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12519" y="4378451"/>
            <a:ext cx="485140" cy="454659"/>
            <a:chOff x="1112519" y="4378451"/>
            <a:chExt cx="485140" cy="454659"/>
          </a:xfrm>
        </p:grpSpPr>
        <p:sp>
          <p:nvSpPr>
            <p:cNvPr id="5" name="object 5"/>
            <p:cNvSpPr/>
            <p:nvPr/>
          </p:nvSpPr>
          <p:spPr>
            <a:xfrm>
              <a:off x="1112519" y="4378451"/>
              <a:ext cx="485140" cy="454659"/>
            </a:xfrm>
            <a:custGeom>
              <a:avLst/>
              <a:gdLst/>
              <a:ahLst/>
              <a:cxnLst/>
              <a:rect l="l" t="t" r="r" b="b"/>
              <a:pathLst>
                <a:path w="485140" h="454660">
                  <a:moveTo>
                    <a:pt x="484631" y="0"/>
                  </a:moveTo>
                  <a:lnTo>
                    <a:pt x="0" y="0"/>
                  </a:lnTo>
                  <a:lnTo>
                    <a:pt x="0" y="454151"/>
                  </a:lnTo>
                  <a:lnTo>
                    <a:pt x="484631" y="454151"/>
                  </a:lnTo>
                  <a:lnTo>
                    <a:pt x="484631" y="0"/>
                  </a:lnTo>
                  <a:close/>
                </a:path>
              </a:pathLst>
            </a:custGeom>
            <a:solidFill>
              <a:srgbClr val="0D2B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5503" y="4652771"/>
              <a:ext cx="108204" cy="1082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979" y="4407407"/>
              <a:ext cx="108203" cy="10668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90091" y="1070558"/>
            <a:ext cx="9391015" cy="101028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3670"/>
              </a:lnSpc>
              <a:spcBef>
                <a:spcPts val="560"/>
              </a:spcBef>
            </a:pPr>
            <a:r>
              <a:rPr spc="-30" dirty="0"/>
              <a:t>(Non-</a:t>
            </a:r>
            <a:r>
              <a:rPr dirty="0"/>
              <a:t>Resident)</a:t>
            </a:r>
            <a:r>
              <a:rPr spc="-50" dirty="0"/>
              <a:t> </a:t>
            </a:r>
            <a:r>
              <a:rPr spc="-30" dirty="0"/>
              <a:t>On-</a:t>
            </a:r>
            <a:r>
              <a:rPr dirty="0"/>
              <a:t>Call</a:t>
            </a:r>
            <a:r>
              <a:rPr spc="-165" dirty="0"/>
              <a:t> </a:t>
            </a:r>
            <a:r>
              <a:rPr spc="-20" dirty="0"/>
              <a:t>Availability</a:t>
            </a:r>
            <a:r>
              <a:rPr spc="-165" dirty="0"/>
              <a:t> </a:t>
            </a:r>
            <a:r>
              <a:rPr spc="-10" dirty="0"/>
              <a:t>Allowance </a:t>
            </a:r>
            <a:r>
              <a:rPr dirty="0"/>
              <a:t>(NROC)</a:t>
            </a:r>
            <a:r>
              <a:rPr spc="-95" dirty="0"/>
              <a:t> </a:t>
            </a:r>
            <a:r>
              <a:rPr dirty="0"/>
              <a:t>2016</a:t>
            </a:r>
            <a:r>
              <a:rPr spc="-105" dirty="0"/>
              <a:t> </a:t>
            </a:r>
            <a:r>
              <a:rPr spc="-25" dirty="0"/>
              <a:t>TCS</a:t>
            </a:r>
          </a:p>
        </p:txBody>
      </p:sp>
      <p:sp>
        <p:nvSpPr>
          <p:cNvPr id="9" name="object 9"/>
          <p:cNvSpPr/>
          <p:nvPr/>
        </p:nvSpPr>
        <p:spPr>
          <a:xfrm>
            <a:off x="694944" y="2324099"/>
            <a:ext cx="576580" cy="4175760"/>
          </a:xfrm>
          <a:custGeom>
            <a:avLst/>
            <a:gdLst/>
            <a:ahLst/>
            <a:cxnLst/>
            <a:rect l="l" t="t" r="r" b="b"/>
            <a:pathLst>
              <a:path w="576580" h="4175760">
                <a:moveTo>
                  <a:pt x="576072" y="0"/>
                </a:moveTo>
                <a:lnTo>
                  <a:pt x="0" y="0"/>
                </a:lnTo>
                <a:lnTo>
                  <a:pt x="0" y="4175760"/>
                </a:lnTo>
                <a:lnTo>
                  <a:pt x="576072" y="4175760"/>
                </a:lnTo>
                <a:lnTo>
                  <a:pt x="576072" y="0"/>
                </a:lnTo>
                <a:close/>
              </a:path>
            </a:pathLst>
          </a:custGeom>
          <a:solidFill>
            <a:srgbClr val="0D2B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7363" y="2433827"/>
            <a:ext cx="108204" cy="10820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7363" y="2741675"/>
            <a:ext cx="108204" cy="10820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60932" y="3259835"/>
            <a:ext cx="108204" cy="10820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07363" y="3730751"/>
            <a:ext cx="108204" cy="10667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4127" y="4956047"/>
            <a:ext cx="108203" cy="10820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4796" y="5480303"/>
            <a:ext cx="108203" cy="10820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4796" y="5780531"/>
            <a:ext cx="108203" cy="10820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0500" y="201167"/>
            <a:ext cx="1491996" cy="5379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1877" y="1970002"/>
            <a:ext cx="89535" cy="307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5714" y="1921001"/>
            <a:ext cx="9801225" cy="3119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78125">
              <a:lnSpc>
                <a:spcPct val="1333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Eligibility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£1,500/year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LTFT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transitional</a:t>
            </a:r>
            <a:r>
              <a:rPr sz="15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premium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r>
              <a:rPr sz="15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TCS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imposition;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Section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(Cash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Floor)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protected;</a:t>
            </a:r>
            <a:endParaRPr sz="1500">
              <a:latin typeface="Arial"/>
              <a:cs typeface="Arial"/>
            </a:endParaRPr>
          </a:p>
          <a:p>
            <a:pPr marL="433070">
              <a:lnSpc>
                <a:spcPct val="100000"/>
              </a:lnSpc>
              <a:spcBef>
                <a:spcPts val="6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LTFT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5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August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2016.</a:t>
            </a:r>
            <a:endParaRPr sz="1500">
              <a:latin typeface="Arial"/>
              <a:cs typeface="Arial"/>
            </a:endParaRPr>
          </a:p>
          <a:p>
            <a:pPr marL="448309">
              <a:lnSpc>
                <a:spcPct val="100000"/>
              </a:lnSpc>
              <a:spcBef>
                <a:spcPts val="6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Absent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from,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continuing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in,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training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5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August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2016,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LTFT.</a:t>
            </a:r>
            <a:endParaRPr sz="1500">
              <a:latin typeface="Arial"/>
              <a:cs typeface="Arial"/>
            </a:endParaRPr>
          </a:p>
          <a:p>
            <a:pPr marL="12700" marR="994410">
              <a:lnSpc>
                <a:spcPct val="100000"/>
              </a:lnSpc>
              <a:spcBef>
                <a:spcPts val="120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Those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eligible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£1500/year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receiving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£1,000/year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 LTFT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allowance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(as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monthly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instalments),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remain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LTFT.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Thereafter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drop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£1,000/y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LTFT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allowance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instead,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remain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LTFT.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210"/>
              </a:spcBef>
            </a:pPr>
            <a:r>
              <a:rPr sz="15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Only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those</a:t>
            </a: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receiving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r>
              <a:rPr sz="15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elements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5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entitled</a:t>
            </a: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£1,000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LTFT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allowance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So,</a:t>
            </a:r>
            <a:r>
              <a:rPr sz="15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applicable</a:t>
            </a:r>
            <a:r>
              <a:rPr sz="15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section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protected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(2002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scale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banding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pay).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LTFT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allowance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applied</a:t>
            </a:r>
            <a:r>
              <a:rPr sz="15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AFTER</a:t>
            </a:r>
            <a:r>
              <a:rPr sz="15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section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protection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applied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(Cash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floor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protection).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94944" y="1970531"/>
            <a:ext cx="504825" cy="3816350"/>
            <a:chOff x="694944" y="1970531"/>
            <a:chExt cx="504825" cy="3816350"/>
          </a:xfrm>
        </p:grpSpPr>
        <p:sp>
          <p:nvSpPr>
            <p:cNvPr id="5" name="object 5"/>
            <p:cNvSpPr/>
            <p:nvPr/>
          </p:nvSpPr>
          <p:spPr>
            <a:xfrm>
              <a:off x="694944" y="1970531"/>
              <a:ext cx="504825" cy="3816350"/>
            </a:xfrm>
            <a:custGeom>
              <a:avLst/>
              <a:gdLst/>
              <a:ahLst/>
              <a:cxnLst/>
              <a:rect l="l" t="t" r="r" b="b"/>
              <a:pathLst>
                <a:path w="504825" h="3816350">
                  <a:moveTo>
                    <a:pt x="504444" y="0"/>
                  </a:moveTo>
                  <a:lnTo>
                    <a:pt x="0" y="0"/>
                  </a:lnTo>
                  <a:lnTo>
                    <a:pt x="0" y="3816096"/>
                  </a:lnTo>
                  <a:lnTo>
                    <a:pt x="504444" y="3816096"/>
                  </a:lnTo>
                  <a:lnTo>
                    <a:pt x="504444" y="0"/>
                  </a:lnTo>
                  <a:close/>
                </a:path>
              </a:pathLst>
            </a:custGeom>
            <a:solidFill>
              <a:srgbClr val="0D2B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648" y="2072639"/>
              <a:ext cx="108204" cy="1066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936" y="3375659"/>
              <a:ext cx="106679" cy="1082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1936" y="3976115"/>
              <a:ext cx="106679" cy="1066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936" y="4529327"/>
              <a:ext cx="106679" cy="1082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1936" y="4928615"/>
              <a:ext cx="106679" cy="1066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936" y="5477255"/>
              <a:ext cx="106679" cy="108203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0" dirty="0"/>
              <a:t>LTFT</a:t>
            </a:r>
            <a:r>
              <a:rPr spc="-160" dirty="0"/>
              <a:t> </a:t>
            </a:r>
            <a:r>
              <a:rPr dirty="0"/>
              <a:t>Allowance</a:t>
            </a:r>
            <a:r>
              <a:rPr spc="-155" dirty="0"/>
              <a:t> </a:t>
            </a:r>
            <a:r>
              <a:rPr dirty="0"/>
              <a:t>2016</a:t>
            </a:r>
            <a:r>
              <a:rPr spc="-114" dirty="0"/>
              <a:t> </a:t>
            </a:r>
            <a:r>
              <a:rPr spc="-25" dirty="0"/>
              <a:t>TCS</a:t>
            </a: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5524" y="2689859"/>
            <a:ext cx="108203" cy="10820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5524" y="2990087"/>
            <a:ext cx="108203" cy="10820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0500" y="201167"/>
            <a:ext cx="1491996" cy="53797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091" y="1992629"/>
            <a:ext cx="49396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TCS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Flexible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Premia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London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Weighting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0091" y="2480005"/>
            <a:ext cx="4976495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Flexible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Premia;</a:t>
            </a:r>
            <a:endParaRPr sz="1600">
              <a:latin typeface="Arial"/>
              <a:cs typeface="Arial"/>
            </a:endParaRPr>
          </a:p>
          <a:p>
            <a:pPr marL="342900" indent="-3302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125000"/>
              <a:buChar char="•"/>
              <a:tabLst>
                <a:tab pos="3429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rata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value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agreed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training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percentage.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London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Weighting;</a:t>
            </a:r>
            <a:endParaRPr sz="1600">
              <a:latin typeface="Arial"/>
              <a:cs typeface="Arial"/>
            </a:endParaRPr>
          </a:p>
          <a:p>
            <a:pPr marL="342900" marR="5080" indent="-330835">
              <a:lnSpc>
                <a:spcPct val="100000"/>
              </a:lnSpc>
              <a:buClr>
                <a:srgbClr val="000000"/>
              </a:buClr>
              <a:buSzPct val="125000"/>
              <a:buChar char="•"/>
              <a:tabLst>
                <a:tab pos="34290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rata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average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weekly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proportion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of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basic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40h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week.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London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Weighting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Example;</a:t>
            </a:r>
            <a:endParaRPr sz="1600">
              <a:latin typeface="Arial"/>
              <a:cs typeface="Arial"/>
            </a:endParaRPr>
          </a:p>
          <a:p>
            <a:pPr marL="297180" marR="356235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Full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allowance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£2,162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(for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40h/wkbasic).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LTFT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trainee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works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27h/wk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average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(67.5%).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LTFT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trainee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gets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(27/40)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£2,162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£1,459.35.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600" y="2281427"/>
            <a:ext cx="4573524" cy="319582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804152" y="1992883"/>
            <a:ext cx="29063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1200" b="1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2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Conditions</a:t>
            </a:r>
            <a:r>
              <a:rPr sz="1200" b="1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Circular</a:t>
            </a:r>
            <a:r>
              <a:rPr sz="1200" b="1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(M&amp;D)</a:t>
            </a:r>
            <a:r>
              <a:rPr sz="1200" b="1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1/2021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4288" y="5750051"/>
            <a:ext cx="5164836" cy="67360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2016</a:t>
            </a:r>
            <a:r>
              <a:rPr sz="3300" spc="-15" dirty="0"/>
              <a:t> </a:t>
            </a:r>
            <a:r>
              <a:rPr sz="3300" dirty="0"/>
              <a:t>TCS</a:t>
            </a:r>
            <a:r>
              <a:rPr sz="3300" spc="-10" dirty="0"/>
              <a:t> </a:t>
            </a:r>
            <a:r>
              <a:rPr sz="3300" dirty="0"/>
              <a:t>Flexible</a:t>
            </a:r>
            <a:r>
              <a:rPr sz="3300" spc="-15" dirty="0"/>
              <a:t> </a:t>
            </a:r>
            <a:r>
              <a:rPr sz="3300" dirty="0"/>
              <a:t>Pay</a:t>
            </a:r>
            <a:r>
              <a:rPr sz="3300" spc="-10" dirty="0"/>
              <a:t> </a:t>
            </a:r>
            <a:r>
              <a:rPr sz="3300" dirty="0"/>
              <a:t>Premia</a:t>
            </a:r>
            <a:r>
              <a:rPr sz="3300" spc="-15" dirty="0"/>
              <a:t> </a:t>
            </a:r>
            <a:r>
              <a:rPr sz="3300" dirty="0"/>
              <a:t>&amp;</a:t>
            </a:r>
            <a:r>
              <a:rPr sz="3300" spc="-10" dirty="0"/>
              <a:t> </a:t>
            </a:r>
            <a:r>
              <a:rPr sz="3300" dirty="0"/>
              <a:t>London</a:t>
            </a:r>
            <a:r>
              <a:rPr sz="3300" spc="-50" dirty="0"/>
              <a:t> </a:t>
            </a:r>
            <a:r>
              <a:rPr sz="3300" spc="-10" dirty="0"/>
              <a:t>Weighting</a:t>
            </a:r>
            <a:endParaRPr sz="3300"/>
          </a:p>
        </p:txBody>
      </p:sp>
      <p:sp>
        <p:nvSpPr>
          <p:cNvPr id="8" name="object 8"/>
          <p:cNvSpPr/>
          <p:nvPr/>
        </p:nvSpPr>
        <p:spPr>
          <a:xfrm>
            <a:off x="729995" y="2737103"/>
            <a:ext cx="504825" cy="431800"/>
          </a:xfrm>
          <a:custGeom>
            <a:avLst/>
            <a:gdLst/>
            <a:ahLst/>
            <a:cxnLst/>
            <a:rect l="l" t="t" r="r" b="b"/>
            <a:pathLst>
              <a:path w="504825" h="431800">
                <a:moveTo>
                  <a:pt x="504443" y="0"/>
                </a:moveTo>
                <a:lnTo>
                  <a:pt x="0" y="0"/>
                </a:lnTo>
                <a:lnTo>
                  <a:pt x="0" y="431291"/>
                </a:lnTo>
                <a:lnTo>
                  <a:pt x="504443" y="431291"/>
                </a:lnTo>
                <a:lnTo>
                  <a:pt x="504443" y="0"/>
                </a:lnTo>
                <a:close/>
              </a:path>
            </a:pathLst>
          </a:custGeom>
          <a:solidFill>
            <a:srgbClr val="0D2B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572" y="3457955"/>
            <a:ext cx="504825" cy="433070"/>
          </a:xfrm>
          <a:custGeom>
            <a:avLst/>
            <a:gdLst/>
            <a:ahLst/>
            <a:cxnLst/>
            <a:rect l="l" t="t" r="r" b="b"/>
            <a:pathLst>
              <a:path w="504825" h="433070">
                <a:moveTo>
                  <a:pt x="504444" y="0"/>
                </a:moveTo>
                <a:lnTo>
                  <a:pt x="0" y="0"/>
                </a:lnTo>
                <a:lnTo>
                  <a:pt x="0" y="432815"/>
                </a:lnTo>
                <a:lnTo>
                  <a:pt x="504444" y="432815"/>
                </a:lnTo>
                <a:lnTo>
                  <a:pt x="504444" y="0"/>
                </a:lnTo>
                <a:close/>
              </a:path>
            </a:pathLst>
          </a:custGeom>
          <a:solidFill>
            <a:srgbClr val="0D2B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500" y="201167"/>
            <a:ext cx="1491996" cy="5379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9482" y="1991359"/>
            <a:ext cx="10425430" cy="81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further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guidance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read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your payslip,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follow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link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below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take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the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relevant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Website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u="sng" spc="-10" dirty="0">
                <a:solidFill>
                  <a:srgbClr val="FFFF00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https://leademployer.sthk.nhs.uk/payroll-</a:t>
            </a:r>
            <a:r>
              <a:rPr sz="1600" u="sng" spc="-20" dirty="0">
                <a:solidFill>
                  <a:srgbClr val="FFFF00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faqs</a:t>
            </a:r>
            <a:endParaRPr sz="16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07652" y="91439"/>
            <a:ext cx="2645663" cy="118567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Further</a:t>
            </a:r>
            <a:r>
              <a:rPr spc="-110" dirty="0"/>
              <a:t> </a:t>
            </a:r>
            <a:r>
              <a:rPr dirty="0"/>
              <a:t>Information</a:t>
            </a:r>
            <a:r>
              <a:rPr spc="-114" dirty="0"/>
              <a:t> </a:t>
            </a:r>
            <a:r>
              <a:rPr dirty="0"/>
              <a:t>and</a:t>
            </a:r>
            <a:r>
              <a:rPr spc="-125" dirty="0"/>
              <a:t> </a:t>
            </a:r>
            <a:r>
              <a:rPr dirty="0"/>
              <a:t>guidance</a:t>
            </a:r>
            <a:r>
              <a:rPr spc="-130" dirty="0"/>
              <a:t> </a:t>
            </a:r>
            <a:r>
              <a:rPr dirty="0"/>
              <a:t>about</a:t>
            </a:r>
            <a:r>
              <a:rPr spc="-120" dirty="0"/>
              <a:t> </a:t>
            </a:r>
            <a:r>
              <a:rPr dirty="0"/>
              <a:t>your</a:t>
            </a:r>
            <a:r>
              <a:rPr spc="-130" dirty="0"/>
              <a:t> </a:t>
            </a:r>
            <a:r>
              <a:rPr spc="-10" dirty="0"/>
              <a:t>Payslip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500" y="201167"/>
            <a:ext cx="1491996" cy="5379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F6BFC6-6E0C-634D-FEDB-E685C88EC5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76823"/>
            <a:ext cx="4029075" cy="103442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0947" y="1991359"/>
            <a:ext cx="10453370" cy="45653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T&amp;Cs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visit:</a:t>
            </a:r>
            <a:endParaRPr sz="1800" dirty="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5"/>
              </a:spcBef>
            </a:pPr>
            <a:r>
              <a:rPr sz="1600" u="sng" spc="-20" dirty="0">
                <a:solidFill>
                  <a:srgbClr val="FFFF00"/>
                </a:solidFill>
                <a:uFill>
                  <a:solidFill>
                    <a:srgbClr val="41B6E6"/>
                  </a:solidFill>
                </a:uFill>
                <a:latin typeface="Arial"/>
                <a:cs typeface="Arial"/>
              </a:rPr>
              <a:t>https</a:t>
            </a:r>
            <a:r>
              <a:rPr sz="1600" u="sng" spc="-20" dirty="0">
                <a:solidFill>
                  <a:srgbClr val="FFFF00"/>
                </a:solidFill>
                <a:uFill>
                  <a:solidFill>
                    <a:srgbClr val="41B6E6"/>
                  </a:solidFill>
                </a:u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</a:t>
            </a:r>
            <a:r>
              <a:rPr sz="1600" u="sng" spc="-20" dirty="0">
                <a:solidFill>
                  <a:srgbClr val="FFFF00"/>
                </a:solidFill>
                <a:uFill>
                  <a:solidFill>
                    <a:srgbClr val="41B6E6"/>
                  </a:solidFill>
                </a:uFill>
                <a:latin typeface="Arial"/>
                <a:cs typeface="Arial"/>
              </a:rPr>
              <a:t>ww</a:t>
            </a:r>
            <a:r>
              <a:rPr sz="1600" u="sng" spc="-20" dirty="0">
                <a:solidFill>
                  <a:srgbClr val="FFFF00"/>
                </a:solidFill>
                <a:uFill>
                  <a:solidFill>
                    <a:srgbClr val="41B6E6"/>
                  </a:solidFill>
                </a:u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.nhsemploy</a:t>
            </a:r>
            <a:r>
              <a:rPr sz="1600" u="sng" spc="-20" dirty="0">
                <a:solidFill>
                  <a:srgbClr val="FFFF00"/>
                </a:solidFill>
                <a:uFill>
                  <a:solidFill>
                    <a:srgbClr val="41B6E6"/>
                  </a:solidFill>
                </a:uFill>
                <a:latin typeface="Arial"/>
                <a:cs typeface="Arial"/>
              </a:rPr>
              <a:t>e</a:t>
            </a:r>
            <a:r>
              <a:rPr sz="1600" u="sng" spc="-20" dirty="0">
                <a:solidFill>
                  <a:srgbClr val="FFFF00"/>
                </a:solidFill>
                <a:uFill>
                  <a:solidFill>
                    <a:srgbClr val="41B6E6"/>
                  </a:solidFill>
                </a:u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rs.org/publications/doctors-</a:t>
            </a:r>
            <a:r>
              <a:rPr sz="1600" u="sng" spc="-10" dirty="0">
                <a:solidFill>
                  <a:srgbClr val="FFFF00"/>
                </a:solidFill>
                <a:uFill>
                  <a:solidFill>
                    <a:srgbClr val="41B6E6"/>
                  </a:solidFill>
                </a:u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and-dentists-training-terms-and-conditions-</a:t>
            </a:r>
            <a:r>
              <a:rPr sz="1600" u="sng" spc="-20" dirty="0">
                <a:solidFill>
                  <a:srgbClr val="FFFF00"/>
                </a:solidFill>
                <a:uFill>
                  <a:solidFill>
                    <a:srgbClr val="41B6E6"/>
                  </a:solidFill>
                </a:u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england-2016</a:t>
            </a:r>
            <a:endParaRPr sz="1600" dirty="0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 dirty="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conditions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circulars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dental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visit:</a:t>
            </a:r>
            <a:endParaRPr sz="1800" dirty="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10"/>
              </a:spcBef>
            </a:pPr>
            <a:r>
              <a:rPr sz="1600" u="sng" spc="-20" dirty="0">
                <a:solidFill>
                  <a:srgbClr val="FFFF00"/>
                </a:solidFill>
                <a:uFill>
                  <a:solidFill>
                    <a:srgbClr val="41B6E6"/>
                  </a:solidFill>
                </a:uFill>
                <a:latin typeface="Arial"/>
                <a:cs typeface="Arial"/>
              </a:rPr>
              <a:t>https</a:t>
            </a:r>
            <a:r>
              <a:rPr sz="1600" u="sng" spc="-20" dirty="0">
                <a:solidFill>
                  <a:srgbClr val="FFFF00"/>
                </a:solidFill>
                <a:uFill>
                  <a:solidFill>
                    <a:srgbClr val="41B6E6"/>
                  </a:solidFill>
                </a:u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</a:t>
            </a:r>
            <a:r>
              <a:rPr sz="1600" u="sng" spc="-20" dirty="0">
                <a:solidFill>
                  <a:srgbClr val="FFFF00"/>
                </a:solidFill>
                <a:uFill>
                  <a:solidFill>
                    <a:srgbClr val="41B6E6"/>
                  </a:solidFill>
                </a:uFill>
                <a:latin typeface="Arial"/>
                <a:cs typeface="Arial"/>
              </a:rPr>
              <a:t>ww</a:t>
            </a:r>
            <a:r>
              <a:rPr sz="1600" u="sng" spc="-20" dirty="0">
                <a:solidFill>
                  <a:srgbClr val="FFFF00"/>
                </a:solidFill>
                <a:uFill>
                  <a:solidFill>
                    <a:srgbClr val="41B6E6"/>
                  </a:solidFill>
                </a:u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.nhsemploy</a:t>
            </a:r>
            <a:r>
              <a:rPr sz="1600" u="sng" spc="-20" dirty="0">
                <a:solidFill>
                  <a:srgbClr val="FFFF00"/>
                </a:solidFill>
                <a:uFill>
                  <a:solidFill>
                    <a:srgbClr val="41B6E6"/>
                  </a:solidFill>
                </a:uFill>
                <a:latin typeface="Arial"/>
                <a:cs typeface="Arial"/>
              </a:rPr>
              <a:t>e</a:t>
            </a:r>
            <a:r>
              <a:rPr sz="1600" u="sng" spc="-20" dirty="0">
                <a:solidFill>
                  <a:srgbClr val="FFFF00"/>
                </a:solidFill>
                <a:uFill>
                  <a:solidFill>
                    <a:srgbClr val="41B6E6"/>
                  </a:solidFill>
                </a:u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rs.org/articles/pay-</a:t>
            </a:r>
            <a:r>
              <a:rPr sz="1600" u="sng" spc="-10" dirty="0">
                <a:solidFill>
                  <a:srgbClr val="FFFF00"/>
                </a:solidFill>
                <a:uFill>
                  <a:solidFill>
                    <a:srgbClr val="41B6E6"/>
                  </a:solidFill>
                </a:u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and-conditions-circulars-medical-and-dental-staff</a:t>
            </a:r>
            <a:endParaRPr sz="1600" dirty="0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 dirty="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scheduling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templates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junior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doctor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contract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visit:</a:t>
            </a:r>
            <a:endParaRPr sz="1800" dirty="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10"/>
              </a:spcBef>
            </a:pPr>
            <a:r>
              <a:rPr sz="1600" u="sng" spc="-20" dirty="0">
                <a:solidFill>
                  <a:srgbClr val="FFFF00"/>
                </a:solidFill>
                <a:uFill>
                  <a:solidFill>
                    <a:srgbClr val="41B6E6"/>
                  </a:solidFill>
                </a:uFill>
                <a:latin typeface="Arial"/>
                <a:cs typeface="Arial"/>
              </a:rPr>
              <a:t>https</a:t>
            </a:r>
            <a:r>
              <a:rPr sz="1600" u="sng" spc="-20" dirty="0">
                <a:solidFill>
                  <a:srgbClr val="FFFF00"/>
                </a:solidFill>
                <a:uFill>
                  <a:solidFill>
                    <a:srgbClr val="41B6E6"/>
                  </a:solidFill>
                </a:u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</a:t>
            </a:r>
            <a:r>
              <a:rPr sz="1600" u="sng" spc="-20" dirty="0">
                <a:solidFill>
                  <a:srgbClr val="FFFF00"/>
                </a:solidFill>
                <a:uFill>
                  <a:solidFill>
                    <a:srgbClr val="41B6E6"/>
                  </a:solidFill>
                </a:uFill>
                <a:latin typeface="Arial"/>
                <a:cs typeface="Arial"/>
              </a:rPr>
              <a:t>ww</a:t>
            </a:r>
            <a:r>
              <a:rPr sz="1600" u="sng" spc="-20" dirty="0">
                <a:solidFill>
                  <a:srgbClr val="FFFF00"/>
                </a:solidFill>
                <a:uFill>
                  <a:solidFill>
                    <a:srgbClr val="41B6E6"/>
                  </a:solidFill>
                </a:u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.nhsemploy</a:t>
            </a:r>
            <a:r>
              <a:rPr sz="1600" u="sng" spc="-20" dirty="0">
                <a:solidFill>
                  <a:srgbClr val="FFFF00"/>
                </a:solidFill>
                <a:uFill>
                  <a:solidFill>
                    <a:srgbClr val="41B6E6"/>
                  </a:solidFill>
                </a:uFill>
                <a:latin typeface="Arial"/>
                <a:cs typeface="Arial"/>
              </a:rPr>
              <a:t>e</a:t>
            </a:r>
            <a:r>
              <a:rPr sz="1600" u="sng" spc="-20" dirty="0">
                <a:solidFill>
                  <a:srgbClr val="FFFF00"/>
                </a:solidFill>
                <a:uFill>
                  <a:solidFill>
                    <a:srgbClr val="41B6E6"/>
                  </a:solidFill>
                </a:u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rs.org/articles/work-</a:t>
            </a:r>
            <a:r>
              <a:rPr sz="1600" u="sng" spc="-10" dirty="0">
                <a:solidFill>
                  <a:srgbClr val="FFFF00"/>
                </a:solidFill>
                <a:uFill>
                  <a:solidFill>
                    <a:srgbClr val="41B6E6"/>
                  </a:solidFill>
                </a:u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scheduling-templates-2016-junior-doctors-contract</a:t>
            </a:r>
            <a:endParaRPr sz="1600" dirty="0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Arial"/>
              <a:cs typeface="Arial"/>
            </a:endParaRPr>
          </a:p>
          <a:p>
            <a:pPr marL="12700" marR="306895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further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queries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Lead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Employer team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via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email </a:t>
            </a:r>
            <a:r>
              <a:rPr sz="1800" u="sng" dirty="0">
                <a:solidFill>
                  <a:srgbClr val="FFFF00"/>
                </a:solidFill>
                <a:uFill>
                  <a:solidFill>
                    <a:srgbClr val="41B6E6"/>
                  </a:solidFill>
                </a:u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lead.employer@sthk.nhs.uk</a:t>
            </a:r>
            <a:r>
              <a:rPr sz="1800" spc="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via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telephone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AD2473"/>
                </a:solidFill>
                <a:latin typeface="Arial"/>
                <a:cs typeface="Arial"/>
              </a:rPr>
              <a:t>0151</a:t>
            </a:r>
            <a:r>
              <a:rPr sz="2000" b="1" spc="-50" dirty="0">
                <a:solidFill>
                  <a:srgbClr val="AD247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AD2473"/>
                </a:solidFill>
                <a:latin typeface="Arial"/>
                <a:cs typeface="Arial"/>
              </a:rPr>
              <a:t>478</a:t>
            </a:r>
            <a:r>
              <a:rPr sz="2000" b="1" spc="-45" dirty="0">
                <a:solidFill>
                  <a:srgbClr val="AD2473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AD2473"/>
                </a:solidFill>
                <a:latin typeface="Arial"/>
                <a:cs typeface="Arial"/>
              </a:rPr>
              <a:t>7777</a:t>
            </a:r>
            <a:endParaRPr lang="en-GB" sz="2000" b="1" spc="-20" dirty="0">
              <a:solidFill>
                <a:srgbClr val="AD2473"/>
              </a:solidFill>
              <a:latin typeface="Arial"/>
              <a:cs typeface="Arial"/>
            </a:endParaRPr>
          </a:p>
          <a:p>
            <a:pPr marL="12700" marR="3068955">
              <a:lnSpc>
                <a:spcPct val="100000"/>
              </a:lnSpc>
            </a:pPr>
            <a:endParaRPr lang="en-GB" b="1" spc="-20" dirty="0">
              <a:solidFill>
                <a:srgbClr val="AD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068955"/>
            <a:r>
              <a:rPr lang="en-GB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 further information on COGPED guidance please visit </a:t>
            </a:r>
          </a:p>
          <a:p>
            <a:pPr marL="12700" marR="3068955"/>
            <a:r>
              <a:rPr lang="en-GB" sz="1600" u="sng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www.bma.org.uk/media/sy2lwt5f/bma-cogped-guide-to-the-training-week.pdf</a:t>
            </a:r>
            <a:endParaRPr lang="en-GB" sz="1600" u="sng" dirty="0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2700" marR="3068955"/>
            <a:endParaRPr lang="en-GB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2700" marR="3068955"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07652" y="91439"/>
            <a:ext cx="2645663" cy="118567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Further</a:t>
            </a:r>
            <a:r>
              <a:rPr spc="-140" dirty="0"/>
              <a:t> </a:t>
            </a:r>
            <a:r>
              <a:rPr spc="-10" dirty="0"/>
              <a:t>Information</a:t>
            </a:r>
          </a:p>
        </p:txBody>
      </p:sp>
      <p:pic>
        <p:nvPicPr>
          <p:cNvPr id="7" name="object 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0500" y="201167"/>
            <a:ext cx="1491996" cy="5379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B168B5-60A9-2FEB-5D85-A3854B73BF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7200" y="76823"/>
            <a:ext cx="4029075" cy="13620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95"/>
              </a:spcBef>
            </a:pPr>
            <a:r>
              <a:rPr dirty="0"/>
              <a:t>Work</a:t>
            </a:r>
            <a:r>
              <a:rPr spc="-180" dirty="0"/>
              <a:t> </a:t>
            </a:r>
            <a:r>
              <a:rPr dirty="0"/>
              <a:t>Scheduling</a:t>
            </a:r>
            <a:r>
              <a:rPr spc="-160" dirty="0"/>
              <a:t> </a:t>
            </a:r>
            <a:r>
              <a:rPr spc="-10" dirty="0"/>
              <a:t>Guidance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9482" y="1982215"/>
            <a:ext cx="9698355" cy="357949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host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organisation/Placement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site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responsible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ensuring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generic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schedule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prepared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post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sent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trainee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weeks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prior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them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starting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placement,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takes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account: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expected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commitments.</a:t>
            </a:r>
            <a:endParaRPr sz="16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parts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relevant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training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curriculum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achieved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post.</a:t>
            </a:r>
            <a:endParaRPr sz="16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Commitments/Working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hours.</a:t>
            </a:r>
            <a:endParaRPr sz="16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Details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Supervisors/GoSW.</a:t>
            </a:r>
            <a:endParaRPr sz="16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Rolling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rota.</a:t>
            </a:r>
            <a:endParaRPr sz="16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attached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rota.</a:t>
            </a:r>
            <a:endParaRPr sz="1600" dirty="0">
              <a:latin typeface="Arial"/>
              <a:cs typeface="Arial"/>
            </a:endParaRPr>
          </a:p>
          <a:p>
            <a:pPr marL="12700" marR="13335">
              <a:lnSpc>
                <a:spcPct val="100000"/>
              </a:lnSpc>
              <a:spcBef>
                <a:spcPts val="143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meeting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supervisor,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discuss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generic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schedule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personalise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further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you,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according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needs.</a:t>
            </a:r>
            <a:endParaRPr sz="16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26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Following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meeting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supervisor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changes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schedule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endParaRPr sz="16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sent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Lead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Employer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Team.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" y="201167"/>
            <a:ext cx="1491996" cy="53797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4316" y="2839211"/>
            <a:ext cx="108203" cy="10820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4316" y="3575303"/>
            <a:ext cx="108203" cy="10820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4316" y="3329939"/>
            <a:ext cx="108203" cy="10820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4316" y="3084575"/>
            <a:ext cx="108203" cy="10820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4316" y="3822191"/>
            <a:ext cx="108203" cy="10820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4316" y="4067555"/>
            <a:ext cx="108203" cy="1082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5593" y="4351932"/>
            <a:ext cx="71120" cy="973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4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3732" y="4340351"/>
            <a:ext cx="367665" cy="1007744"/>
          </a:xfrm>
          <a:custGeom>
            <a:avLst/>
            <a:gdLst/>
            <a:ahLst/>
            <a:cxnLst/>
            <a:rect l="l" t="t" r="r" b="b"/>
            <a:pathLst>
              <a:path w="367665" h="1007745">
                <a:moveTo>
                  <a:pt x="367284" y="0"/>
                </a:moveTo>
                <a:lnTo>
                  <a:pt x="0" y="0"/>
                </a:lnTo>
                <a:lnTo>
                  <a:pt x="0" y="1007363"/>
                </a:lnTo>
                <a:lnTo>
                  <a:pt x="367284" y="1007363"/>
                </a:lnTo>
                <a:lnTo>
                  <a:pt x="367284" y="0"/>
                </a:lnTo>
                <a:close/>
              </a:path>
            </a:pathLst>
          </a:custGeom>
          <a:solidFill>
            <a:srgbClr val="0D2B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02893" y="2003805"/>
            <a:ext cx="10191750" cy="4005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7536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purpose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exception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reports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ensure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prompt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resolution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remedial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ensure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safe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working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maintained.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purpose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schedule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reviews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ensure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work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schedule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doctor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remains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fit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purpose.</a:t>
            </a:r>
            <a:endParaRPr sz="1600" dirty="0">
              <a:latin typeface="Arial"/>
              <a:cs typeface="Arial"/>
            </a:endParaRPr>
          </a:p>
          <a:p>
            <a:pPr marL="12700" marR="1049020">
              <a:lnSpc>
                <a:spcPct val="100000"/>
              </a:lnSpc>
              <a:spcBef>
                <a:spcPts val="104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Exception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reporting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mechanism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doctors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ensure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compensation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performed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uphold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agreed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opportunities.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Doctors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exception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reporting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inform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employer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day-to-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day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varies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significantly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and/or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regularly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agreed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schedule.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Primarily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variations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likely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include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(but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limited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to):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Arial"/>
              <a:cs typeface="Arial"/>
            </a:endParaRPr>
          </a:p>
          <a:p>
            <a:pPr marL="355600" marR="294259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differences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(including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opportunities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rest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breaks). differences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pattern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worked.</a:t>
            </a:r>
            <a:endParaRPr sz="1600" dirty="0">
              <a:latin typeface="Arial"/>
              <a:cs typeface="Arial"/>
            </a:endParaRPr>
          </a:p>
          <a:p>
            <a:pPr marL="355600" marR="2755900">
              <a:lnSpc>
                <a:spcPct val="96200"/>
              </a:lnSpc>
              <a:spcBef>
                <a:spcPts val="7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differences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opportunities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doctor. differences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doctor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commitments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 marL="158750" marR="285115">
              <a:lnSpc>
                <a:spcPct val="100000"/>
              </a:lnSpc>
              <a:spcBef>
                <a:spcPts val="142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Further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regarding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schedules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exception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reporting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found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T&amp;Cs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here: </a:t>
            </a:r>
            <a:r>
              <a:rPr sz="1600" u="sng" spc="-20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https</a:t>
            </a:r>
            <a:r>
              <a:rPr sz="1600" u="sng" spc="-20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</a:t>
            </a:r>
            <a:r>
              <a:rPr sz="1600" u="sng" spc="-20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ww</a:t>
            </a:r>
            <a:r>
              <a:rPr sz="1600" u="sng" spc="-20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.nhsemploy</a:t>
            </a:r>
            <a:r>
              <a:rPr sz="1600" u="sng" spc="-20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</a:t>
            </a:r>
            <a:r>
              <a:rPr sz="1600" u="sng" spc="-20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rs.org/publications/doctors-</a:t>
            </a:r>
            <a:r>
              <a:rPr sz="1600" u="sng" spc="-10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and-dentists-training-terms-and-conditions-</a:t>
            </a:r>
            <a:r>
              <a:rPr sz="1600" u="sng" spc="-20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england-2016</a:t>
            </a:r>
            <a:endParaRPr sz="16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95"/>
              </a:spcBef>
            </a:pPr>
            <a:r>
              <a:rPr dirty="0"/>
              <a:t>Exception</a:t>
            </a:r>
            <a:r>
              <a:rPr spc="-140" dirty="0"/>
              <a:t> </a:t>
            </a:r>
            <a:r>
              <a:rPr dirty="0"/>
              <a:t>Reporting</a:t>
            </a:r>
            <a:r>
              <a:rPr spc="-130" dirty="0"/>
              <a:t> </a:t>
            </a:r>
            <a:r>
              <a:rPr dirty="0"/>
              <a:t>&amp;</a:t>
            </a:r>
            <a:r>
              <a:rPr spc="-145" dirty="0"/>
              <a:t> </a:t>
            </a:r>
            <a:r>
              <a:rPr dirty="0"/>
              <a:t>Work</a:t>
            </a:r>
            <a:r>
              <a:rPr spc="-130" dirty="0"/>
              <a:t> </a:t>
            </a:r>
            <a:r>
              <a:rPr dirty="0"/>
              <a:t>Schedule</a:t>
            </a:r>
            <a:r>
              <a:rPr spc="-150" dirty="0"/>
              <a:t> </a:t>
            </a:r>
            <a:r>
              <a:rPr spc="-10" dirty="0"/>
              <a:t>Reviews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001267" y="4411979"/>
            <a:ext cx="108585" cy="871855"/>
            <a:chOff x="1001267" y="4411979"/>
            <a:chExt cx="108585" cy="87185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1267" y="4411979"/>
              <a:ext cx="108203" cy="1082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1267" y="5175503"/>
              <a:ext cx="108203" cy="1082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1267" y="4924043"/>
              <a:ext cx="108203" cy="1082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1267" y="4672583"/>
              <a:ext cx="108203" cy="108204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500" y="201167"/>
            <a:ext cx="1491996" cy="5379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163" y="1491995"/>
            <a:ext cx="3811524" cy="516178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35279" y="1097279"/>
            <a:ext cx="8290559" cy="5875020"/>
            <a:chOff x="335279" y="1097279"/>
            <a:chExt cx="8290559" cy="58750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7447" y="1929383"/>
              <a:ext cx="3147059" cy="47868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35280" y="1097279"/>
              <a:ext cx="8290559" cy="5875020"/>
            </a:xfrm>
            <a:custGeom>
              <a:avLst/>
              <a:gdLst/>
              <a:ahLst/>
              <a:cxnLst/>
              <a:rect l="l" t="t" r="r" b="b"/>
              <a:pathLst>
                <a:path w="8290559" h="5875020">
                  <a:moveTo>
                    <a:pt x="8290560" y="5556504"/>
                  </a:moveTo>
                  <a:lnTo>
                    <a:pt x="7778496" y="5556504"/>
                  </a:lnTo>
                  <a:lnTo>
                    <a:pt x="7778496" y="707136"/>
                  </a:lnTo>
                  <a:lnTo>
                    <a:pt x="7514844" y="707136"/>
                  </a:lnTo>
                  <a:lnTo>
                    <a:pt x="7514844" y="5556504"/>
                  </a:lnTo>
                  <a:lnTo>
                    <a:pt x="4424172" y="5556504"/>
                  </a:lnTo>
                  <a:lnTo>
                    <a:pt x="4424172" y="835152"/>
                  </a:lnTo>
                  <a:lnTo>
                    <a:pt x="4209288" y="835152"/>
                  </a:lnTo>
                  <a:lnTo>
                    <a:pt x="4209288" y="5556504"/>
                  </a:lnTo>
                  <a:lnTo>
                    <a:pt x="574548" y="5556504"/>
                  </a:lnTo>
                  <a:lnTo>
                    <a:pt x="574548" y="864108"/>
                  </a:lnTo>
                  <a:lnTo>
                    <a:pt x="4151376" y="864108"/>
                  </a:lnTo>
                  <a:lnTo>
                    <a:pt x="4151376" y="0"/>
                  </a:lnTo>
                  <a:lnTo>
                    <a:pt x="71628" y="0"/>
                  </a:lnTo>
                  <a:lnTo>
                    <a:pt x="71628" y="723900"/>
                  </a:lnTo>
                  <a:lnTo>
                    <a:pt x="0" y="723900"/>
                  </a:lnTo>
                  <a:lnTo>
                    <a:pt x="0" y="5763768"/>
                  </a:lnTo>
                  <a:lnTo>
                    <a:pt x="359664" y="5763768"/>
                  </a:lnTo>
                  <a:lnTo>
                    <a:pt x="359664" y="5835396"/>
                  </a:lnTo>
                  <a:lnTo>
                    <a:pt x="4209288" y="5835396"/>
                  </a:lnTo>
                  <a:lnTo>
                    <a:pt x="4209288" y="5875020"/>
                  </a:lnTo>
                  <a:lnTo>
                    <a:pt x="4424172" y="5875020"/>
                  </a:lnTo>
                  <a:lnTo>
                    <a:pt x="4424172" y="5835396"/>
                  </a:lnTo>
                  <a:lnTo>
                    <a:pt x="8290560" y="5835396"/>
                  </a:lnTo>
                  <a:lnTo>
                    <a:pt x="8290560" y="5556504"/>
                  </a:lnTo>
                  <a:close/>
                </a:path>
              </a:pathLst>
            </a:custGeom>
            <a:solidFill>
              <a:srgbClr val="0D2B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199881" y="1992629"/>
            <a:ext cx="2306320" cy="188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5250" algn="just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Annual pay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role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alter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relevant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nodal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point.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5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Separate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schedules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needed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each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nodal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point.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500" y="201167"/>
            <a:ext cx="1491996" cy="53797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Example</a:t>
            </a:r>
            <a:r>
              <a:rPr spc="-170" dirty="0"/>
              <a:t> </a:t>
            </a:r>
            <a:r>
              <a:rPr dirty="0"/>
              <a:t>Work</a:t>
            </a:r>
            <a:r>
              <a:rPr spc="-165" dirty="0"/>
              <a:t> </a:t>
            </a:r>
            <a:r>
              <a:rPr spc="-10" dirty="0"/>
              <a:t>Schedule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" y="201167"/>
            <a:ext cx="10972800" cy="6155690"/>
            <a:chOff x="118871" y="201167"/>
            <a:chExt cx="10972800" cy="61556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1999" y="812291"/>
              <a:ext cx="10285476" cy="52760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6216" y="3233927"/>
              <a:ext cx="5257800" cy="28834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78180" y="284987"/>
              <a:ext cx="10414000" cy="5981700"/>
            </a:xfrm>
            <a:custGeom>
              <a:avLst/>
              <a:gdLst/>
              <a:ahLst/>
              <a:cxnLst/>
              <a:rect l="l" t="t" r="r" b="b"/>
              <a:pathLst>
                <a:path w="10414000" h="5981700">
                  <a:moveTo>
                    <a:pt x="10413492" y="0"/>
                  </a:moveTo>
                  <a:lnTo>
                    <a:pt x="10094976" y="0"/>
                  </a:lnTo>
                  <a:lnTo>
                    <a:pt x="10094976" y="5344668"/>
                  </a:lnTo>
                  <a:lnTo>
                    <a:pt x="5961888" y="5344668"/>
                  </a:lnTo>
                  <a:lnTo>
                    <a:pt x="5961888" y="300228"/>
                  </a:lnTo>
                  <a:lnTo>
                    <a:pt x="5704332" y="300228"/>
                  </a:lnTo>
                  <a:lnTo>
                    <a:pt x="5704332" y="285000"/>
                  </a:lnTo>
                  <a:lnTo>
                    <a:pt x="4480560" y="285000"/>
                  </a:lnTo>
                  <a:lnTo>
                    <a:pt x="4480560" y="391668"/>
                  </a:lnTo>
                  <a:lnTo>
                    <a:pt x="0" y="391668"/>
                  </a:lnTo>
                  <a:lnTo>
                    <a:pt x="0" y="900684"/>
                  </a:lnTo>
                  <a:lnTo>
                    <a:pt x="4480560" y="900684"/>
                  </a:lnTo>
                  <a:lnTo>
                    <a:pt x="4480560" y="3023616"/>
                  </a:lnTo>
                  <a:lnTo>
                    <a:pt x="5469636" y="3023616"/>
                  </a:lnTo>
                  <a:lnTo>
                    <a:pt x="5469636" y="5897880"/>
                  </a:lnTo>
                  <a:lnTo>
                    <a:pt x="5737860" y="5897880"/>
                  </a:lnTo>
                  <a:lnTo>
                    <a:pt x="5961888" y="5897880"/>
                  </a:lnTo>
                  <a:lnTo>
                    <a:pt x="10094976" y="5897880"/>
                  </a:lnTo>
                  <a:lnTo>
                    <a:pt x="10094976" y="5981700"/>
                  </a:lnTo>
                  <a:lnTo>
                    <a:pt x="10413492" y="5981700"/>
                  </a:lnTo>
                  <a:lnTo>
                    <a:pt x="10413492" y="0"/>
                  </a:lnTo>
                  <a:close/>
                </a:path>
              </a:pathLst>
            </a:custGeom>
            <a:solidFill>
              <a:srgbClr val="0D2B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06780" y="3745991"/>
              <a:ext cx="66040" cy="576580"/>
            </a:xfrm>
            <a:custGeom>
              <a:avLst/>
              <a:gdLst/>
              <a:ahLst/>
              <a:cxnLst/>
              <a:rect l="l" t="t" r="r" b="b"/>
              <a:pathLst>
                <a:path w="66040" h="576579">
                  <a:moveTo>
                    <a:pt x="0" y="576071"/>
                  </a:moveTo>
                  <a:lnTo>
                    <a:pt x="65531" y="576071"/>
                  </a:lnTo>
                  <a:lnTo>
                    <a:pt x="65531" y="0"/>
                  </a:lnTo>
                  <a:lnTo>
                    <a:pt x="0" y="0"/>
                  </a:lnTo>
                  <a:lnTo>
                    <a:pt x="0" y="5760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52971" y="391667"/>
              <a:ext cx="4601210" cy="593090"/>
            </a:xfrm>
            <a:custGeom>
              <a:avLst/>
              <a:gdLst/>
              <a:ahLst/>
              <a:cxnLst/>
              <a:rect l="l" t="t" r="r" b="b"/>
              <a:pathLst>
                <a:path w="4601209" h="593090">
                  <a:moveTo>
                    <a:pt x="4600956" y="0"/>
                  </a:moveTo>
                  <a:lnTo>
                    <a:pt x="0" y="0"/>
                  </a:lnTo>
                  <a:lnTo>
                    <a:pt x="0" y="592836"/>
                  </a:lnTo>
                  <a:lnTo>
                    <a:pt x="4600956" y="592836"/>
                  </a:lnTo>
                  <a:lnTo>
                    <a:pt x="4600956" y="0"/>
                  </a:lnTo>
                  <a:close/>
                </a:path>
              </a:pathLst>
            </a:custGeom>
            <a:solidFill>
              <a:srgbClr val="0D2B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499" y="201167"/>
              <a:ext cx="1491996" cy="53797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598925" y="3309365"/>
              <a:ext cx="2529840" cy="2708275"/>
            </a:xfrm>
            <a:custGeom>
              <a:avLst/>
              <a:gdLst/>
              <a:ahLst/>
              <a:cxnLst/>
              <a:rect l="l" t="t" r="r" b="b"/>
              <a:pathLst>
                <a:path w="2529840" h="2708275">
                  <a:moveTo>
                    <a:pt x="0" y="2708147"/>
                  </a:moveTo>
                  <a:lnTo>
                    <a:pt x="2529840" y="2708147"/>
                  </a:lnTo>
                  <a:lnTo>
                    <a:pt x="2529840" y="0"/>
                  </a:lnTo>
                  <a:lnTo>
                    <a:pt x="0" y="0"/>
                  </a:lnTo>
                  <a:lnTo>
                    <a:pt x="0" y="2708147"/>
                  </a:lnTo>
                  <a:close/>
                </a:path>
              </a:pathLst>
            </a:custGeom>
            <a:ln w="53975">
              <a:solidFill>
                <a:srgbClr val="0D2B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8872" y="839736"/>
              <a:ext cx="6207760" cy="5516880"/>
            </a:xfrm>
            <a:custGeom>
              <a:avLst/>
              <a:gdLst/>
              <a:ahLst/>
              <a:cxnLst/>
              <a:rect l="l" t="t" r="r" b="b"/>
              <a:pathLst>
                <a:path w="6207760" h="5516880">
                  <a:moveTo>
                    <a:pt x="6207252" y="5157203"/>
                  </a:moveTo>
                  <a:lnTo>
                    <a:pt x="787908" y="5157203"/>
                  </a:lnTo>
                  <a:lnTo>
                    <a:pt x="787908" y="0"/>
                  </a:lnTo>
                  <a:lnTo>
                    <a:pt x="0" y="0"/>
                  </a:lnTo>
                  <a:lnTo>
                    <a:pt x="0" y="5516867"/>
                  </a:lnTo>
                  <a:lnTo>
                    <a:pt x="787908" y="5516867"/>
                  </a:lnTo>
                  <a:lnTo>
                    <a:pt x="787908" y="5477243"/>
                  </a:lnTo>
                  <a:lnTo>
                    <a:pt x="6207252" y="5477243"/>
                  </a:lnTo>
                  <a:lnTo>
                    <a:pt x="6207252" y="5157203"/>
                  </a:lnTo>
                  <a:close/>
                </a:path>
              </a:pathLst>
            </a:custGeom>
            <a:solidFill>
              <a:srgbClr val="0D2B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23788" y="1813559"/>
            <a:ext cx="4354195" cy="4849495"/>
            <a:chOff x="5923788" y="1813559"/>
            <a:chExt cx="4354195" cy="4849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23788" y="2965703"/>
              <a:ext cx="4354068" cy="36972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3704" y="1813559"/>
              <a:ext cx="4044696" cy="125577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911352" y="1426463"/>
            <a:ext cx="4738370" cy="5218430"/>
            <a:chOff x="911352" y="1426463"/>
            <a:chExt cx="4738370" cy="521843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1352" y="1426463"/>
              <a:ext cx="4738116" cy="52181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31164" y="3579875"/>
              <a:ext cx="2665730" cy="311150"/>
            </a:xfrm>
            <a:custGeom>
              <a:avLst/>
              <a:gdLst/>
              <a:ahLst/>
              <a:cxnLst/>
              <a:rect l="l" t="t" r="r" b="b"/>
              <a:pathLst>
                <a:path w="2665729" h="311150">
                  <a:moveTo>
                    <a:pt x="2613660" y="0"/>
                  </a:moveTo>
                  <a:lnTo>
                    <a:pt x="51816" y="0"/>
                  </a:lnTo>
                  <a:lnTo>
                    <a:pt x="31648" y="4077"/>
                  </a:lnTo>
                  <a:lnTo>
                    <a:pt x="15178" y="15192"/>
                  </a:lnTo>
                  <a:lnTo>
                    <a:pt x="4072" y="31664"/>
                  </a:lnTo>
                  <a:lnTo>
                    <a:pt x="0" y="51815"/>
                  </a:lnTo>
                  <a:lnTo>
                    <a:pt x="0" y="259079"/>
                  </a:lnTo>
                  <a:lnTo>
                    <a:pt x="4072" y="279231"/>
                  </a:lnTo>
                  <a:lnTo>
                    <a:pt x="15178" y="295703"/>
                  </a:lnTo>
                  <a:lnTo>
                    <a:pt x="31648" y="306818"/>
                  </a:lnTo>
                  <a:lnTo>
                    <a:pt x="51816" y="310895"/>
                  </a:lnTo>
                  <a:lnTo>
                    <a:pt x="2613660" y="310895"/>
                  </a:lnTo>
                  <a:lnTo>
                    <a:pt x="2633811" y="306818"/>
                  </a:lnTo>
                  <a:lnTo>
                    <a:pt x="2650283" y="295703"/>
                  </a:lnTo>
                  <a:lnTo>
                    <a:pt x="2661398" y="279231"/>
                  </a:lnTo>
                  <a:lnTo>
                    <a:pt x="2665476" y="259079"/>
                  </a:lnTo>
                  <a:lnTo>
                    <a:pt x="2665476" y="51815"/>
                  </a:lnTo>
                  <a:lnTo>
                    <a:pt x="2661398" y="31664"/>
                  </a:lnTo>
                  <a:lnTo>
                    <a:pt x="2650283" y="15192"/>
                  </a:lnTo>
                  <a:lnTo>
                    <a:pt x="2633811" y="4077"/>
                  </a:lnTo>
                  <a:lnTo>
                    <a:pt x="2613660" y="0"/>
                  </a:lnTo>
                  <a:close/>
                </a:path>
              </a:pathLst>
            </a:custGeom>
            <a:solidFill>
              <a:srgbClr val="FFFF00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1164" y="3579875"/>
              <a:ext cx="2665730" cy="311150"/>
            </a:xfrm>
            <a:custGeom>
              <a:avLst/>
              <a:gdLst/>
              <a:ahLst/>
              <a:cxnLst/>
              <a:rect l="l" t="t" r="r" b="b"/>
              <a:pathLst>
                <a:path w="2665729" h="311150">
                  <a:moveTo>
                    <a:pt x="0" y="51815"/>
                  </a:moveTo>
                  <a:lnTo>
                    <a:pt x="4072" y="31664"/>
                  </a:lnTo>
                  <a:lnTo>
                    <a:pt x="15178" y="15192"/>
                  </a:lnTo>
                  <a:lnTo>
                    <a:pt x="31648" y="4077"/>
                  </a:lnTo>
                  <a:lnTo>
                    <a:pt x="51816" y="0"/>
                  </a:lnTo>
                  <a:lnTo>
                    <a:pt x="2613660" y="0"/>
                  </a:lnTo>
                  <a:lnTo>
                    <a:pt x="2633811" y="4077"/>
                  </a:lnTo>
                  <a:lnTo>
                    <a:pt x="2650283" y="15192"/>
                  </a:lnTo>
                  <a:lnTo>
                    <a:pt x="2661398" y="31664"/>
                  </a:lnTo>
                  <a:lnTo>
                    <a:pt x="2665476" y="51815"/>
                  </a:lnTo>
                  <a:lnTo>
                    <a:pt x="2665476" y="259079"/>
                  </a:lnTo>
                  <a:lnTo>
                    <a:pt x="2661398" y="279231"/>
                  </a:lnTo>
                  <a:lnTo>
                    <a:pt x="2650283" y="295703"/>
                  </a:lnTo>
                  <a:lnTo>
                    <a:pt x="2633811" y="306818"/>
                  </a:lnTo>
                  <a:lnTo>
                    <a:pt x="2613660" y="310895"/>
                  </a:lnTo>
                  <a:lnTo>
                    <a:pt x="51816" y="310895"/>
                  </a:lnTo>
                  <a:lnTo>
                    <a:pt x="31648" y="306818"/>
                  </a:lnTo>
                  <a:lnTo>
                    <a:pt x="15178" y="295703"/>
                  </a:lnTo>
                  <a:lnTo>
                    <a:pt x="4072" y="279231"/>
                  </a:lnTo>
                  <a:lnTo>
                    <a:pt x="0" y="259079"/>
                  </a:lnTo>
                  <a:lnTo>
                    <a:pt x="0" y="5181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91712" y="4008119"/>
              <a:ext cx="1800225" cy="1416050"/>
            </a:xfrm>
            <a:custGeom>
              <a:avLst/>
              <a:gdLst/>
              <a:ahLst/>
              <a:cxnLst/>
              <a:rect l="l" t="t" r="r" b="b"/>
              <a:pathLst>
                <a:path w="1800225" h="1416050">
                  <a:moveTo>
                    <a:pt x="1563877" y="0"/>
                  </a:moveTo>
                  <a:lnTo>
                    <a:pt x="235965" y="0"/>
                  </a:lnTo>
                  <a:lnTo>
                    <a:pt x="188415" y="4794"/>
                  </a:lnTo>
                  <a:lnTo>
                    <a:pt x="144125" y="18545"/>
                  </a:lnTo>
                  <a:lnTo>
                    <a:pt x="104043" y="40304"/>
                  </a:lnTo>
                  <a:lnTo>
                    <a:pt x="69119" y="69119"/>
                  </a:lnTo>
                  <a:lnTo>
                    <a:pt x="40304" y="104043"/>
                  </a:lnTo>
                  <a:lnTo>
                    <a:pt x="18545" y="144125"/>
                  </a:lnTo>
                  <a:lnTo>
                    <a:pt x="4794" y="188415"/>
                  </a:lnTo>
                  <a:lnTo>
                    <a:pt x="0" y="235966"/>
                  </a:lnTo>
                  <a:lnTo>
                    <a:pt x="0" y="1179830"/>
                  </a:lnTo>
                  <a:lnTo>
                    <a:pt x="4794" y="1227380"/>
                  </a:lnTo>
                  <a:lnTo>
                    <a:pt x="18545" y="1271670"/>
                  </a:lnTo>
                  <a:lnTo>
                    <a:pt x="40304" y="1311752"/>
                  </a:lnTo>
                  <a:lnTo>
                    <a:pt x="69119" y="1346676"/>
                  </a:lnTo>
                  <a:lnTo>
                    <a:pt x="104043" y="1375491"/>
                  </a:lnTo>
                  <a:lnTo>
                    <a:pt x="144125" y="1397250"/>
                  </a:lnTo>
                  <a:lnTo>
                    <a:pt x="188415" y="1411001"/>
                  </a:lnTo>
                  <a:lnTo>
                    <a:pt x="235965" y="1415796"/>
                  </a:lnTo>
                  <a:lnTo>
                    <a:pt x="1563877" y="1415796"/>
                  </a:lnTo>
                  <a:lnTo>
                    <a:pt x="1611428" y="1411001"/>
                  </a:lnTo>
                  <a:lnTo>
                    <a:pt x="1655718" y="1397250"/>
                  </a:lnTo>
                  <a:lnTo>
                    <a:pt x="1695800" y="1375491"/>
                  </a:lnTo>
                  <a:lnTo>
                    <a:pt x="1730724" y="1346676"/>
                  </a:lnTo>
                  <a:lnTo>
                    <a:pt x="1759539" y="1311752"/>
                  </a:lnTo>
                  <a:lnTo>
                    <a:pt x="1781298" y="1271670"/>
                  </a:lnTo>
                  <a:lnTo>
                    <a:pt x="1795049" y="1227380"/>
                  </a:lnTo>
                  <a:lnTo>
                    <a:pt x="1799843" y="1179830"/>
                  </a:lnTo>
                  <a:lnTo>
                    <a:pt x="1799843" y="235966"/>
                  </a:lnTo>
                  <a:lnTo>
                    <a:pt x="1795049" y="188415"/>
                  </a:lnTo>
                  <a:lnTo>
                    <a:pt x="1781298" y="144125"/>
                  </a:lnTo>
                  <a:lnTo>
                    <a:pt x="1759539" y="104043"/>
                  </a:lnTo>
                  <a:lnTo>
                    <a:pt x="1730724" y="69119"/>
                  </a:lnTo>
                  <a:lnTo>
                    <a:pt x="1695800" y="40304"/>
                  </a:lnTo>
                  <a:lnTo>
                    <a:pt x="1655718" y="18545"/>
                  </a:lnTo>
                  <a:lnTo>
                    <a:pt x="1611428" y="4794"/>
                  </a:lnTo>
                  <a:lnTo>
                    <a:pt x="1563877" y="0"/>
                  </a:lnTo>
                  <a:close/>
                </a:path>
              </a:pathLst>
            </a:custGeom>
            <a:solidFill>
              <a:srgbClr val="FFFF00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91712" y="4008119"/>
              <a:ext cx="1800225" cy="1416050"/>
            </a:xfrm>
            <a:custGeom>
              <a:avLst/>
              <a:gdLst/>
              <a:ahLst/>
              <a:cxnLst/>
              <a:rect l="l" t="t" r="r" b="b"/>
              <a:pathLst>
                <a:path w="1800225" h="1416050">
                  <a:moveTo>
                    <a:pt x="0" y="235966"/>
                  </a:moveTo>
                  <a:lnTo>
                    <a:pt x="4794" y="188415"/>
                  </a:lnTo>
                  <a:lnTo>
                    <a:pt x="18545" y="144125"/>
                  </a:lnTo>
                  <a:lnTo>
                    <a:pt x="40304" y="104043"/>
                  </a:lnTo>
                  <a:lnTo>
                    <a:pt x="69119" y="69119"/>
                  </a:lnTo>
                  <a:lnTo>
                    <a:pt x="104043" y="40304"/>
                  </a:lnTo>
                  <a:lnTo>
                    <a:pt x="144125" y="18545"/>
                  </a:lnTo>
                  <a:lnTo>
                    <a:pt x="188415" y="4794"/>
                  </a:lnTo>
                  <a:lnTo>
                    <a:pt x="235965" y="0"/>
                  </a:lnTo>
                  <a:lnTo>
                    <a:pt x="1563877" y="0"/>
                  </a:lnTo>
                  <a:lnTo>
                    <a:pt x="1611428" y="4794"/>
                  </a:lnTo>
                  <a:lnTo>
                    <a:pt x="1655718" y="18545"/>
                  </a:lnTo>
                  <a:lnTo>
                    <a:pt x="1695800" y="40304"/>
                  </a:lnTo>
                  <a:lnTo>
                    <a:pt x="1730724" y="69119"/>
                  </a:lnTo>
                  <a:lnTo>
                    <a:pt x="1759539" y="104043"/>
                  </a:lnTo>
                  <a:lnTo>
                    <a:pt x="1781298" y="144125"/>
                  </a:lnTo>
                  <a:lnTo>
                    <a:pt x="1795049" y="188415"/>
                  </a:lnTo>
                  <a:lnTo>
                    <a:pt x="1799843" y="235966"/>
                  </a:lnTo>
                  <a:lnTo>
                    <a:pt x="1799843" y="1179830"/>
                  </a:lnTo>
                  <a:lnTo>
                    <a:pt x="1795049" y="1227380"/>
                  </a:lnTo>
                  <a:lnTo>
                    <a:pt x="1781298" y="1271670"/>
                  </a:lnTo>
                  <a:lnTo>
                    <a:pt x="1759539" y="1311752"/>
                  </a:lnTo>
                  <a:lnTo>
                    <a:pt x="1730724" y="1346676"/>
                  </a:lnTo>
                  <a:lnTo>
                    <a:pt x="1695800" y="1375491"/>
                  </a:lnTo>
                  <a:lnTo>
                    <a:pt x="1655718" y="1397250"/>
                  </a:lnTo>
                  <a:lnTo>
                    <a:pt x="1611428" y="1411001"/>
                  </a:lnTo>
                  <a:lnTo>
                    <a:pt x="1563877" y="1415796"/>
                  </a:lnTo>
                  <a:lnTo>
                    <a:pt x="235965" y="1415796"/>
                  </a:lnTo>
                  <a:lnTo>
                    <a:pt x="188415" y="1411001"/>
                  </a:lnTo>
                  <a:lnTo>
                    <a:pt x="144125" y="1397250"/>
                  </a:lnTo>
                  <a:lnTo>
                    <a:pt x="104043" y="1375491"/>
                  </a:lnTo>
                  <a:lnTo>
                    <a:pt x="69119" y="1346676"/>
                  </a:lnTo>
                  <a:lnTo>
                    <a:pt x="40304" y="1311752"/>
                  </a:lnTo>
                  <a:lnTo>
                    <a:pt x="18545" y="1271670"/>
                  </a:lnTo>
                  <a:lnTo>
                    <a:pt x="4794" y="1227380"/>
                  </a:lnTo>
                  <a:lnTo>
                    <a:pt x="0" y="1179830"/>
                  </a:lnTo>
                  <a:lnTo>
                    <a:pt x="0" y="23596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5591556" y="1603247"/>
            <a:ext cx="5771515" cy="5428615"/>
          </a:xfrm>
          <a:custGeom>
            <a:avLst/>
            <a:gdLst/>
            <a:ahLst/>
            <a:cxnLst/>
            <a:rect l="l" t="t" r="r" b="b"/>
            <a:pathLst>
              <a:path w="5771515" h="5428615">
                <a:moveTo>
                  <a:pt x="5771388" y="120396"/>
                </a:moveTo>
                <a:lnTo>
                  <a:pt x="501396" y="120396"/>
                </a:lnTo>
                <a:lnTo>
                  <a:pt x="501396" y="0"/>
                </a:lnTo>
                <a:lnTo>
                  <a:pt x="0" y="0"/>
                </a:lnTo>
                <a:lnTo>
                  <a:pt x="0" y="5428488"/>
                </a:lnTo>
                <a:lnTo>
                  <a:pt x="501396" y="5428488"/>
                </a:lnTo>
                <a:lnTo>
                  <a:pt x="501396" y="4425696"/>
                </a:lnTo>
                <a:lnTo>
                  <a:pt x="4978908" y="4425696"/>
                </a:lnTo>
                <a:lnTo>
                  <a:pt x="4978908" y="4162044"/>
                </a:lnTo>
                <a:lnTo>
                  <a:pt x="501396" y="4162044"/>
                </a:lnTo>
                <a:lnTo>
                  <a:pt x="501396" y="373380"/>
                </a:lnTo>
                <a:lnTo>
                  <a:pt x="5771388" y="373380"/>
                </a:lnTo>
                <a:lnTo>
                  <a:pt x="5771388" y="120396"/>
                </a:lnTo>
                <a:close/>
              </a:path>
            </a:pathLst>
          </a:custGeom>
          <a:solidFill>
            <a:srgbClr val="0D2B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078728" y="1787143"/>
            <a:ext cx="12446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Working</a:t>
            </a:r>
            <a:r>
              <a:rPr sz="1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arrangement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0748" y="848867"/>
            <a:ext cx="10739755" cy="6247130"/>
          </a:xfrm>
          <a:custGeom>
            <a:avLst/>
            <a:gdLst/>
            <a:ahLst/>
            <a:cxnLst/>
            <a:rect l="l" t="t" r="r" b="b"/>
            <a:pathLst>
              <a:path w="10739755" h="6247130">
                <a:moveTo>
                  <a:pt x="5410200" y="236220"/>
                </a:moveTo>
                <a:lnTo>
                  <a:pt x="0" y="236220"/>
                </a:lnTo>
                <a:lnTo>
                  <a:pt x="0" y="1115568"/>
                </a:lnTo>
                <a:lnTo>
                  <a:pt x="5410200" y="1115568"/>
                </a:lnTo>
                <a:lnTo>
                  <a:pt x="5410200" y="236220"/>
                </a:lnTo>
                <a:close/>
              </a:path>
              <a:path w="10739755" h="6247130">
                <a:moveTo>
                  <a:pt x="10739628" y="5800344"/>
                </a:moveTo>
                <a:lnTo>
                  <a:pt x="10483583" y="5800344"/>
                </a:lnTo>
                <a:lnTo>
                  <a:pt x="10483583" y="0"/>
                </a:lnTo>
                <a:lnTo>
                  <a:pt x="9203436" y="0"/>
                </a:lnTo>
                <a:lnTo>
                  <a:pt x="9203436" y="5800344"/>
                </a:lnTo>
                <a:lnTo>
                  <a:pt x="5155692" y="5800344"/>
                </a:lnTo>
                <a:lnTo>
                  <a:pt x="5155692" y="6123432"/>
                </a:lnTo>
                <a:lnTo>
                  <a:pt x="9203436" y="6123432"/>
                </a:lnTo>
                <a:lnTo>
                  <a:pt x="9203436" y="6246876"/>
                </a:lnTo>
                <a:lnTo>
                  <a:pt x="10483583" y="6246876"/>
                </a:lnTo>
                <a:lnTo>
                  <a:pt x="10483583" y="6123432"/>
                </a:lnTo>
                <a:lnTo>
                  <a:pt x="10739628" y="6123432"/>
                </a:lnTo>
                <a:lnTo>
                  <a:pt x="10739628" y="5800344"/>
                </a:lnTo>
                <a:close/>
              </a:path>
            </a:pathLst>
          </a:custGeom>
          <a:solidFill>
            <a:srgbClr val="0D2B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078728" y="5822086"/>
            <a:ext cx="6845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Duty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details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Allocate</a:t>
            </a:r>
            <a:r>
              <a:rPr spc="-229" dirty="0"/>
              <a:t> </a:t>
            </a:r>
            <a:r>
              <a:rPr dirty="0"/>
              <a:t>Analysis</a:t>
            </a:r>
            <a:r>
              <a:rPr spc="-150" dirty="0"/>
              <a:t> </a:t>
            </a:r>
            <a:r>
              <a:rPr spc="-10" dirty="0"/>
              <a:t>Output</a:t>
            </a: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0500" y="201167"/>
            <a:ext cx="1491996" cy="5379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1352" y="1196339"/>
            <a:ext cx="9823704" cy="544677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500" y="201167"/>
            <a:ext cx="1491996" cy="5379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5027" y="1989581"/>
            <a:ext cx="4578350" cy="3726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Elements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Basic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Additional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Hours.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40"/>
              </a:spcBef>
              <a:buChar char="•"/>
              <a:tabLst>
                <a:tab pos="35496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Frequency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Allowance.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35"/>
              </a:spcBef>
              <a:buChar char="•"/>
              <a:tabLst>
                <a:tab pos="354965" algn="l"/>
              </a:tabLst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LTFT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Frequency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Allowance.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50"/>
              </a:spcBef>
              <a:buChar char="•"/>
              <a:tabLst>
                <a:tab pos="35496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Enhanced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Hours.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35"/>
              </a:spcBef>
              <a:buChar char="•"/>
              <a:tabLst>
                <a:tab pos="354965" algn="l"/>
              </a:tabLst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On-Call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Availability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Allowance.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35"/>
              </a:spcBef>
              <a:buChar char="•"/>
              <a:tabLst>
                <a:tab pos="354965" algn="l"/>
              </a:tabLst>
            </a:pP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LTFT</a:t>
            </a: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Allowance.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50"/>
              </a:spcBef>
              <a:buChar char="•"/>
              <a:tabLst>
                <a:tab pos="35496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Flexible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Premia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London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Weighting.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95"/>
              </a:spcBef>
            </a:pPr>
            <a:r>
              <a:rPr dirty="0"/>
              <a:t>Pay</a:t>
            </a:r>
            <a:r>
              <a:rPr spc="-80" dirty="0"/>
              <a:t> </a:t>
            </a:r>
            <a:r>
              <a:rPr spc="-10" dirty="0"/>
              <a:t>Breakdown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8888" y="2913887"/>
            <a:ext cx="108203" cy="1082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888" y="3331463"/>
            <a:ext cx="108203" cy="1082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888" y="3770375"/>
            <a:ext cx="108203" cy="10820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8888" y="4200143"/>
            <a:ext cx="108203" cy="10820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8888" y="4629911"/>
            <a:ext cx="108203" cy="10820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8888" y="5067299"/>
            <a:ext cx="108203" cy="10820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8888" y="5497067"/>
            <a:ext cx="108203" cy="10820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500" y="201167"/>
            <a:ext cx="1491996" cy="5379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20711" y="3236700"/>
            <a:ext cx="8953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20711" y="3983460"/>
            <a:ext cx="8953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20711" y="5385794"/>
            <a:ext cx="8953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50811" y="1912591"/>
            <a:ext cx="4593590" cy="433070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LTFT</a:t>
            </a: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Allowance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(+£1,000);</a:t>
            </a:r>
            <a:endParaRPr sz="1800">
              <a:latin typeface="Arial"/>
              <a:cs typeface="Arial"/>
            </a:endParaRPr>
          </a:p>
          <a:p>
            <a:pPr marL="640080">
              <a:lnSpc>
                <a:spcPct val="100000"/>
              </a:lnSpc>
              <a:spcBef>
                <a:spcPts val="60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(Or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Transitional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LTFT</a:t>
            </a:r>
            <a:r>
              <a:rPr sz="1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Allowance).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Transitional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Section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Protection;</a:t>
            </a:r>
            <a:endParaRPr sz="1800">
              <a:latin typeface="Arial"/>
              <a:cs typeface="Arial"/>
            </a:endParaRPr>
          </a:p>
          <a:p>
            <a:pPr marL="698500">
              <a:lnSpc>
                <a:spcPct val="100000"/>
              </a:lnSpc>
              <a:spcBef>
                <a:spcPts val="61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Cash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floor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protection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(end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31.03.2023.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Transitional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Section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Protection;</a:t>
            </a:r>
            <a:endParaRPr sz="1800">
              <a:latin typeface="Arial"/>
              <a:cs typeface="Arial"/>
            </a:endParaRPr>
          </a:p>
          <a:p>
            <a:pPr marL="698500">
              <a:lnSpc>
                <a:spcPct val="100000"/>
              </a:lnSpc>
              <a:spcBef>
                <a:spcPts val="60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2002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scale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banding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(r/v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06.08.2025).</a:t>
            </a:r>
            <a:endParaRPr sz="1600">
              <a:latin typeface="Arial"/>
              <a:cs typeface="Arial"/>
            </a:endParaRPr>
          </a:p>
          <a:p>
            <a:pPr marL="12700" marR="2353310">
              <a:lnSpc>
                <a:spcPct val="155600"/>
              </a:lnSpc>
              <a:spcBef>
                <a:spcPts val="119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London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Weighting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Flexible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Premia;</a:t>
            </a:r>
            <a:endParaRPr sz="1800">
              <a:latin typeface="Arial"/>
              <a:cs typeface="Arial"/>
            </a:endParaRPr>
          </a:p>
          <a:p>
            <a:pPr marL="812800">
              <a:lnSpc>
                <a:spcPct val="100000"/>
              </a:lnSpc>
              <a:spcBef>
                <a:spcPts val="120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Hard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fill,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Academic,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Exceptional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etc.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170" dirty="0">
                <a:solidFill>
                  <a:srgbClr val="FFFFFF"/>
                </a:solidFill>
                <a:latin typeface="Gill Sans MT"/>
                <a:cs typeface="Gill Sans MT"/>
              </a:rPr>
              <a:t>Pay</a:t>
            </a:r>
            <a:r>
              <a:rPr sz="1800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Gill Sans MT"/>
                <a:cs typeface="Gill Sans MT"/>
              </a:rPr>
              <a:t>Protection</a:t>
            </a:r>
            <a:r>
              <a:rPr sz="1800" spc="-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r>
              <a:rPr sz="1800" spc="-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40" dirty="0">
                <a:solidFill>
                  <a:srgbClr val="FFFFFF"/>
                </a:solidFill>
                <a:latin typeface="Gill Sans MT"/>
                <a:cs typeface="Gill Sans MT"/>
              </a:rPr>
              <a:t>changing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Gill Sans MT"/>
                <a:cs typeface="Gill Sans MT"/>
              </a:rPr>
              <a:t>speciality</a:t>
            </a:r>
            <a:r>
              <a:rPr sz="1800" spc="-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Gill Sans MT"/>
                <a:cs typeface="Gill Sans MT"/>
              </a:rPr>
              <a:t>etc.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0091" y="1968088"/>
            <a:ext cx="4561205" cy="41300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TCS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Elements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Basic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Rate;</a:t>
            </a:r>
            <a:endParaRPr sz="1800">
              <a:latin typeface="Arial"/>
              <a:cs typeface="Arial"/>
            </a:endParaRPr>
          </a:p>
          <a:p>
            <a:pPr marL="812165" indent="-342265">
              <a:lnSpc>
                <a:spcPct val="100000"/>
              </a:lnSpc>
              <a:spcBef>
                <a:spcPts val="610"/>
              </a:spcBef>
              <a:buClr>
                <a:srgbClr val="000000"/>
              </a:buClr>
              <a:buSzPct val="125000"/>
              <a:buChar char="•"/>
              <a:tabLst>
                <a:tab pos="8121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Hourly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rate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circular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40h/wk.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Hours;</a:t>
            </a:r>
            <a:endParaRPr sz="1800">
              <a:latin typeface="Arial"/>
              <a:cs typeface="Arial"/>
            </a:endParaRPr>
          </a:p>
          <a:p>
            <a:pPr marL="812165" indent="-342265">
              <a:lnSpc>
                <a:spcPct val="100000"/>
              </a:lnSpc>
              <a:spcBef>
                <a:spcPts val="610"/>
              </a:spcBef>
              <a:buClr>
                <a:srgbClr val="000000"/>
              </a:buClr>
              <a:buSzPct val="125000"/>
              <a:buChar char="•"/>
              <a:tabLst>
                <a:tab pos="8121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basic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hourly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rate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hour.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Enhanced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Rate;</a:t>
            </a:r>
            <a:endParaRPr sz="1600">
              <a:latin typeface="Arial"/>
              <a:cs typeface="Arial"/>
            </a:endParaRPr>
          </a:p>
          <a:p>
            <a:pPr marL="812165" indent="-342265">
              <a:lnSpc>
                <a:spcPct val="100000"/>
              </a:lnSpc>
              <a:spcBef>
                <a:spcPts val="605"/>
              </a:spcBef>
              <a:buClr>
                <a:srgbClr val="000000"/>
              </a:buClr>
              <a:buSzPct val="125000"/>
              <a:buChar char="•"/>
              <a:tabLst>
                <a:tab pos="8121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Night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rate,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+37%.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Weekend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Frequency;</a:t>
            </a:r>
            <a:endParaRPr sz="1800">
              <a:latin typeface="Arial"/>
              <a:cs typeface="Arial"/>
            </a:endParaRPr>
          </a:p>
          <a:p>
            <a:pPr marL="812165" indent="-342265">
              <a:lnSpc>
                <a:spcPct val="100000"/>
              </a:lnSpc>
              <a:spcBef>
                <a:spcPts val="605"/>
              </a:spcBef>
              <a:buClr>
                <a:srgbClr val="000000"/>
              </a:buClr>
              <a:buSzPct val="125000"/>
              <a:buChar char="•"/>
              <a:tabLst>
                <a:tab pos="8121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basic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full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pay.</a:t>
            </a:r>
            <a:endParaRPr sz="1600">
              <a:latin typeface="Arial"/>
              <a:cs typeface="Arial"/>
            </a:endParaRPr>
          </a:p>
          <a:p>
            <a:pPr marL="812165" indent="-342265">
              <a:lnSpc>
                <a:spcPct val="100000"/>
              </a:lnSpc>
              <a:buClr>
                <a:srgbClr val="000000"/>
              </a:buClr>
              <a:buSzPct val="125000"/>
              <a:buChar char="•"/>
              <a:tabLst>
                <a:tab pos="812165" algn="l"/>
              </a:tabLst>
            </a:pP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LTFT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receive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proportion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FT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allowance.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On-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(NROC)</a:t>
            </a: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Allowance;</a:t>
            </a:r>
            <a:endParaRPr sz="1800">
              <a:latin typeface="Arial"/>
              <a:cs typeface="Arial"/>
            </a:endParaRPr>
          </a:p>
          <a:p>
            <a:pPr marL="812165" indent="-342265">
              <a:lnSpc>
                <a:spcPct val="100000"/>
              </a:lnSpc>
              <a:spcBef>
                <a:spcPts val="610"/>
              </a:spcBef>
              <a:buClr>
                <a:srgbClr val="000000"/>
              </a:buClr>
              <a:buSzPct val="125000"/>
              <a:buChar char="•"/>
              <a:tabLst>
                <a:tab pos="81216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Flat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8%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Basic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Full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Salary.</a:t>
            </a:r>
            <a:endParaRPr sz="1600">
              <a:latin typeface="Arial"/>
              <a:cs typeface="Arial"/>
            </a:endParaRPr>
          </a:p>
          <a:p>
            <a:pPr marL="812165" indent="-342265">
              <a:lnSpc>
                <a:spcPct val="100000"/>
              </a:lnSpc>
              <a:buClr>
                <a:srgbClr val="000000"/>
              </a:buClr>
              <a:buSzPct val="125000"/>
              <a:buChar char="•"/>
              <a:tabLst>
                <a:tab pos="812165" algn="l"/>
              </a:tabLst>
            </a:pP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LTFT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receive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proportion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FT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allowance.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335267" y="3296411"/>
            <a:ext cx="1047115" cy="360045"/>
            <a:chOff x="6335267" y="3296411"/>
            <a:chExt cx="1047115" cy="360045"/>
          </a:xfrm>
        </p:grpSpPr>
        <p:sp>
          <p:nvSpPr>
            <p:cNvPr id="8" name="object 8"/>
            <p:cNvSpPr/>
            <p:nvPr/>
          </p:nvSpPr>
          <p:spPr>
            <a:xfrm>
              <a:off x="6335267" y="3296411"/>
              <a:ext cx="1047115" cy="360045"/>
            </a:xfrm>
            <a:custGeom>
              <a:avLst/>
              <a:gdLst/>
              <a:ahLst/>
              <a:cxnLst/>
              <a:rect l="l" t="t" r="r" b="b"/>
              <a:pathLst>
                <a:path w="1047115" h="360045">
                  <a:moveTo>
                    <a:pt x="1046988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1046988" y="359663"/>
                  </a:lnTo>
                  <a:lnTo>
                    <a:pt x="1046988" y="0"/>
                  </a:lnTo>
                  <a:close/>
                </a:path>
              </a:pathLst>
            </a:custGeom>
            <a:solidFill>
              <a:srgbClr val="0D2B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74991" y="3331463"/>
              <a:ext cx="108203" cy="108203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335267" y="3980687"/>
            <a:ext cx="1047115" cy="360045"/>
            <a:chOff x="6335267" y="3980687"/>
            <a:chExt cx="1047115" cy="360045"/>
          </a:xfrm>
        </p:grpSpPr>
        <p:sp>
          <p:nvSpPr>
            <p:cNvPr id="11" name="object 11"/>
            <p:cNvSpPr/>
            <p:nvPr/>
          </p:nvSpPr>
          <p:spPr>
            <a:xfrm>
              <a:off x="6335267" y="3980687"/>
              <a:ext cx="1047115" cy="360045"/>
            </a:xfrm>
            <a:custGeom>
              <a:avLst/>
              <a:gdLst/>
              <a:ahLst/>
              <a:cxnLst/>
              <a:rect l="l" t="t" r="r" b="b"/>
              <a:pathLst>
                <a:path w="1047115" h="360045">
                  <a:moveTo>
                    <a:pt x="1046988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1046988" y="359663"/>
                  </a:lnTo>
                  <a:lnTo>
                    <a:pt x="1046988" y="0"/>
                  </a:lnTo>
                  <a:close/>
                </a:path>
              </a:pathLst>
            </a:custGeom>
            <a:solidFill>
              <a:srgbClr val="0D2B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81087" y="4062983"/>
              <a:ext cx="108203" cy="108204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6455664" y="5369051"/>
            <a:ext cx="1047115" cy="361315"/>
            <a:chOff x="6455664" y="5369051"/>
            <a:chExt cx="1047115" cy="361315"/>
          </a:xfrm>
        </p:grpSpPr>
        <p:sp>
          <p:nvSpPr>
            <p:cNvPr id="14" name="object 14"/>
            <p:cNvSpPr/>
            <p:nvPr/>
          </p:nvSpPr>
          <p:spPr>
            <a:xfrm>
              <a:off x="6455664" y="5369051"/>
              <a:ext cx="1047115" cy="361315"/>
            </a:xfrm>
            <a:custGeom>
              <a:avLst/>
              <a:gdLst/>
              <a:ahLst/>
              <a:cxnLst/>
              <a:rect l="l" t="t" r="r" b="b"/>
              <a:pathLst>
                <a:path w="1047115" h="361314">
                  <a:moveTo>
                    <a:pt x="1046988" y="0"/>
                  </a:moveTo>
                  <a:lnTo>
                    <a:pt x="0" y="0"/>
                  </a:lnTo>
                  <a:lnTo>
                    <a:pt x="0" y="361188"/>
                  </a:lnTo>
                  <a:lnTo>
                    <a:pt x="1046988" y="361188"/>
                  </a:lnTo>
                  <a:lnTo>
                    <a:pt x="1046988" y="0"/>
                  </a:lnTo>
                  <a:close/>
                </a:path>
              </a:pathLst>
            </a:custGeom>
            <a:solidFill>
              <a:srgbClr val="0D2B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74992" y="5484875"/>
              <a:ext cx="108203" cy="108204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2016</a:t>
            </a:r>
            <a:r>
              <a:rPr sz="3200" spc="-35" dirty="0"/>
              <a:t> </a:t>
            </a:r>
            <a:r>
              <a:rPr sz="3200" dirty="0"/>
              <a:t>TCS</a:t>
            </a:r>
            <a:r>
              <a:rPr sz="3200" spc="-35" dirty="0"/>
              <a:t> </a:t>
            </a:r>
            <a:r>
              <a:rPr sz="3200" dirty="0"/>
              <a:t>Pay</a:t>
            </a:r>
            <a:r>
              <a:rPr sz="3200" spc="-20" dirty="0"/>
              <a:t> </a:t>
            </a:r>
            <a:r>
              <a:rPr sz="3200" spc="-10" dirty="0"/>
              <a:t>Elements</a:t>
            </a:r>
            <a:endParaRPr sz="3200"/>
          </a:p>
        </p:txBody>
      </p:sp>
      <p:sp>
        <p:nvSpPr>
          <p:cNvPr id="17" name="object 17"/>
          <p:cNvSpPr/>
          <p:nvPr/>
        </p:nvSpPr>
        <p:spPr>
          <a:xfrm>
            <a:off x="694944" y="2324099"/>
            <a:ext cx="1047115" cy="360045"/>
          </a:xfrm>
          <a:custGeom>
            <a:avLst/>
            <a:gdLst/>
            <a:ahLst/>
            <a:cxnLst/>
            <a:rect l="l" t="t" r="r" b="b"/>
            <a:pathLst>
              <a:path w="1047114" h="360044">
                <a:moveTo>
                  <a:pt x="1046988" y="0"/>
                </a:moveTo>
                <a:lnTo>
                  <a:pt x="0" y="0"/>
                </a:lnTo>
                <a:lnTo>
                  <a:pt x="0" y="359663"/>
                </a:lnTo>
                <a:lnTo>
                  <a:pt x="1046988" y="359663"/>
                </a:lnTo>
                <a:lnTo>
                  <a:pt x="1046988" y="0"/>
                </a:lnTo>
                <a:close/>
              </a:path>
            </a:pathLst>
          </a:custGeom>
          <a:solidFill>
            <a:srgbClr val="0D2B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7424" y="2435351"/>
            <a:ext cx="106679" cy="106679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694944" y="3078479"/>
            <a:ext cx="1047115" cy="360045"/>
          </a:xfrm>
          <a:custGeom>
            <a:avLst/>
            <a:gdLst/>
            <a:ahLst/>
            <a:cxnLst/>
            <a:rect l="l" t="t" r="r" b="b"/>
            <a:pathLst>
              <a:path w="1047114" h="360045">
                <a:moveTo>
                  <a:pt x="1046988" y="0"/>
                </a:moveTo>
                <a:lnTo>
                  <a:pt x="0" y="0"/>
                </a:lnTo>
                <a:lnTo>
                  <a:pt x="0" y="359663"/>
                </a:lnTo>
                <a:lnTo>
                  <a:pt x="1046988" y="359663"/>
                </a:lnTo>
                <a:lnTo>
                  <a:pt x="1046988" y="0"/>
                </a:lnTo>
                <a:close/>
              </a:path>
            </a:pathLst>
          </a:custGeom>
          <a:solidFill>
            <a:srgbClr val="0D2B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4944" y="3788663"/>
            <a:ext cx="1047115" cy="360045"/>
          </a:xfrm>
          <a:custGeom>
            <a:avLst/>
            <a:gdLst/>
            <a:ahLst/>
            <a:cxnLst/>
            <a:rect l="l" t="t" r="r" b="b"/>
            <a:pathLst>
              <a:path w="1047114" h="360045">
                <a:moveTo>
                  <a:pt x="1046988" y="0"/>
                </a:moveTo>
                <a:lnTo>
                  <a:pt x="0" y="0"/>
                </a:lnTo>
                <a:lnTo>
                  <a:pt x="0" y="359664"/>
                </a:lnTo>
                <a:lnTo>
                  <a:pt x="1046988" y="359664"/>
                </a:lnTo>
                <a:lnTo>
                  <a:pt x="1046988" y="0"/>
                </a:lnTo>
                <a:close/>
              </a:path>
            </a:pathLst>
          </a:custGeom>
          <a:solidFill>
            <a:srgbClr val="0D2B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3316" y="4553711"/>
            <a:ext cx="1047115" cy="579120"/>
          </a:xfrm>
          <a:custGeom>
            <a:avLst/>
            <a:gdLst/>
            <a:ahLst/>
            <a:cxnLst/>
            <a:rect l="l" t="t" r="r" b="b"/>
            <a:pathLst>
              <a:path w="1047114" h="579120">
                <a:moveTo>
                  <a:pt x="1046987" y="0"/>
                </a:moveTo>
                <a:lnTo>
                  <a:pt x="0" y="0"/>
                </a:lnTo>
                <a:lnTo>
                  <a:pt x="0" y="579119"/>
                </a:lnTo>
                <a:lnTo>
                  <a:pt x="1046987" y="579119"/>
                </a:lnTo>
                <a:lnTo>
                  <a:pt x="1046987" y="0"/>
                </a:lnTo>
                <a:close/>
              </a:path>
            </a:pathLst>
          </a:custGeom>
          <a:solidFill>
            <a:srgbClr val="0D2B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" y="5635751"/>
            <a:ext cx="1047115" cy="472440"/>
          </a:xfrm>
          <a:custGeom>
            <a:avLst/>
            <a:gdLst/>
            <a:ahLst/>
            <a:cxnLst/>
            <a:rect l="l" t="t" r="r" b="b"/>
            <a:pathLst>
              <a:path w="1047114" h="472439">
                <a:moveTo>
                  <a:pt x="1046988" y="0"/>
                </a:moveTo>
                <a:lnTo>
                  <a:pt x="0" y="0"/>
                </a:lnTo>
                <a:lnTo>
                  <a:pt x="0" y="472440"/>
                </a:lnTo>
                <a:lnTo>
                  <a:pt x="1046988" y="472440"/>
                </a:lnTo>
                <a:lnTo>
                  <a:pt x="1046988" y="0"/>
                </a:lnTo>
                <a:close/>
              </a:path>
            </a:pathLst>
          </a:custGeom>
          <a:solidFill>
            <a:srgbClr val="0D2B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87424" y="3188207"/>
            <a:ext cx="106679" cy="108203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87424" y="3941063"/>
            <a:ext cx="106679" cy="108204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87424" y="4652771"/>
            <a:ext cx="106679" cy="10820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87424" y="4925567"/>
            <a:ext cx="106679" cy="108203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87424" y="5635751"/>
            <a:ext cx="106679" cy="108203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87424" y="5908547"/>
            <a:ext cx="106679" cy="108204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0500" y="201167"/>
            <a:ext cx="1491996" cy="537972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73468" y="2450591"/>
            <a:ext cx="108203" cy="1066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1878</Words>
  <Application>Microsoft Office PowerPoint</Application>
  <PresentationFormat>Custom</PresentationFormat>
  <Paragraphs>203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Gill Sans MT</vt:lpstr>
      <vt:lpstr>Times New Roman</vt:lpstr>
      <vt:lpstr>Office Theme</vt:lpstr>
      <vt:lpstr>How to read your Work Schedule and further guidance</vt:lpstr>
      <vt:lpstr>Work Scheduling Guidance</vt:lpstr>
      <vt:lpstr>Exception Reporting &amp; Work Schedule Reviews</vt:lpstr>
      <vt:lpstr>Example Work Schedule</vt:lpstr>
      <vt:lpstr>PowerPoint Presentation</vt:lpstr>
      <vt:lpstr>Allocate Analysis Output</vt:lpstr>
      <vt:lpstr>PowerPoint Presentation</vt:lpstr>
      <vt:lpstr>Pay Breakdown</vt:lpstr>
      <vt:lpstr>2016 TCS Pay Elements</vt:lpstr>
      <vt:lpstr>Basic &amp; Additional Hours 2016 TCS</vt:lpstr>
      <vt:lpstr>Weekend Frequency Allowance 2016 TCS</vt:lpstr>
      <vt:lpstr>LTFT Weekend Frequency Allowance, 2016 TCS</vt:lpstr>
      <vt:lpstr>Hours That Attract A Pay Enhancement 2016 TCS</vt:lpstr>
      <vt:lpstr>(Non-Resident) On-Call Availability Allowance (NROC) 2016 TCS</vt:lpstr>
      <vt:lpstr>LTFT Allowance 2016 TCS</vt:lpstr>
      <vt:lpstr>2016 TCS Flexible Pay Premia &amp; London Weighting</vt:lpstr>
      <vt:lpstr>Further Information and guidance about your Payslip</vt:lpstr>
      <vt:lpstr>Further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Beverley Griffiths</dc:creator>
  <cp:lastModifiedBy>Joe Sargent</cp:lastModifiedBy>
  <cp:revision>2</cp:revision>
  <dcterms:created xsi:type="dcterms:W3CDTF">2025-04-16T12:49:26Z</dcterms:created>
  <dcterms:modified xsi:type="dcterms:W3CDTF">2025-04-16T12:58:54Z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2022-12-01T00:00:00Z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2025-04-16T00:00:00Z</vt:filetime>
  </property>
  <property fmtid="{D5CDD505-2E9C-101B-9397-08002B2CF9AE}" pid="5" name="Producer">
    <vt:lpwstr>Microsoft® PowerPoint® for Microsoft 365</vt:lpwstr>
  </property>
</Properties>
</file>